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7" r:id="rId2"/>
    <p:sldId id="258" r:id="rId3"/>
    <p:sldId id="259" r:id="rId4"/>
    <p:sldId id="262" r:id="rId5"/>
    <p:sldId id="264" r:id="rId6"/>
    <p:sldId id="260" r:id="rId7"/>
    <p:sldId id="265" r:id="rId8"/>
    <p:sldId id="278" r:id="rId9"/>
    <p:sldId id="261" r:id="rId10"/>
    <p:sldId id="273" r:id="rId11"/>
    <p:sldId id="270" r:id="rId12"/>
    <p:sldId id="277" r:id="rId13"/>
    <p:sldId id="279" r:id="rId14"/>
    <p:sldId id="276" r:id="rId15"/>
    <p:sldId id="275" r:id="rId16"/>
    <p:sldId id="274" r:id="rId17"/>
    <p:sldId id="280" r:id="rId18"/>
    <p:sldId id="266" r:id="rId19"/>
  </p:sldIdLst>
  <p:sldSz cx="6119813" cy="4319588"/>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DE4B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4286"/>
    <p:restoredTop sz="94676"/>
  </p:normalViewPr>
  <p:slideViewPr>
    <p:cSldViewPr snapToGrid="0">
      <p:cViewPr>
        <p:scale>
          <a:sx n="150" d="100"/>
          <a:sy n="150" d="100"/>
        </p:scale>
        <p:origin x="92" y="-15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8986" y="706933"/>
            <a:ext cx="5201841" cy="1503857"/>
          </a:xfrm>
        </p:spPr>
        <p:txBody>
          <a:bodyPr anchor="b"/>
          <a:lstStyle>
            <a:lvl1pPr algn="ctr">
              <a:defRPr sz="3779"/>
            </a:lvl1pPr>
          </a:lstStyle>
          <a:p>
            <a:r>
              <a:rPr lang="en-GB"/>
              <a:t>Click to edit Master title style</a:t>
            </a:r>
            <a:endParaRPr lang="en-US" dirty="0"/>
          </a:p>
        </p:txBody>
      </p:sp>
      <p:sp>
        <p:nvSpPr>
          <p:cNvPr id="3" name="Subtitle 2"/>
          <p:cNvSpPr>
            <a:spLocks noGrp="1"/>
          </p:cNvSpPr>
          <p:nvPr>
            <p:ph type="subTitle" idx="1"/>
          </p:nvPr>
        </p:nvSpPr>
        <p:spPr>
          <a:xfrm>
            <a:off x="764977" y="2268784"/>
            <a:ext cx="4589860" cy="1042900"/>
          </a:xfrm>
        </p:spPr>
        <p:txBody>
          <a:bodyPr/>
          <a:lstStyle>
            <a:lvl1pPr marL="0" indent="0" algn="ctr">
              <a:buNone/>
              <a:defRPr sz="1512"/>
            </a:lvl1pPr>
            <a:lvl2pPr marL="287990" indent="0" algn="ctr">
              <a:buNone/>
              <a:defRPr sz="1260"/>
            </a:lvl2pPr>
            <a:lvl3pPr marL="575981" indent="0" algn="ctr">
              <a:buNone/>
              <a:defRPr sz="1134"/>
            </a:lvl3pPr>
            <a:lvl4pPr marL="863971" indent="0" algn="ctr">
              <a:buNone/>
              <a:defRPr sz="1008"/>
            </a:lvl4pPr>
            <a:lvl5pPr marL="1151961" indent="0" algn="ctr">
              <a:buNone/>
              <a:defRPr sz="1008"/>
            </a:lvl5pPr>
            <a:lvl6pPr marL="1439951" indent="0" algn="ctr">
              <a:buNone/>
              <a:defRPr sz="1008"/>
            </a:lvl6pPr>
            <a:lvl7pPr marL="1727942" indent="0" algn="ctr">
              <a:buNone/>
              <a:defRPr sz="1008"/>
            </a:lvl7pPr>
            <a:lvl8pPr marL="2015932" indent="0" algn="ctr">
              <a:buNone/>
              <a:defRPr sz="1008"/>
            </a:lvl8pPr>
            <a:lvl9pPr marL="2303922" indent="0" algn="ctr">
              <a:buNone/>
              <a:defRPr sz="1008"/>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40188584-4114-2146-872C-B3F5720A8DA5}" type="datetimeFigureOut">
              <a:rPr lang="en-US" smtClean="0"/>
              <a:t>6/22/2026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4037304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40188584-4114-2146-872C-B3F5720A8DA5}" type="datetimeFigureOut">
              <a:rPr lang="en-US" smtClean="0"/>
              <a:t>6/22/2026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20123719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379491" y="229978"/>
            <a:ext cx="1319585" cy="3660651"/>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420738" y="229978"/>
            <a:ext cx="3882256" cy="3660651"/>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40188584-4114-2146-872C-B3F5720A8DA5}" type="datetimeFigureOut">
              <a:rPr lang="en-US" smtClean="0"/>
              <a:t>6/22/2026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14823456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40188584-4114-2146-872C-B3F5720A8DA5}" type="datetimeFigureOut">
              <a:rPr lang="en-US" smtClean="0"/>
              <a:t>6/22/2026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32371104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17550" y="1076899"/>
            <a:ext cx="5278339" cy="1796828"/>
          </a:xfrm>
        </p:spPr>
        <p:txBody>
          <a:bodyPr anchor="b"/>
          <a:lstStyle>
            <a:lvl1pPr>
              <a:defRPr sz="3779"/>
            </a:lvl1pPr>
          </a:lstStyle>
          <a:p>
            <a:r>
              <a:rPr lang="en-GB"/>
              <a:t>Click to edit Master title style</a:t>
            </a:r>
            <a:endParaRPr lang="en-US" dirty="0"/>
          </a:p>
        </p:txBody>
      </p:sp>
      <p:sp>
        <p:nvSpPr>
          <p:cNvPr id="3" name="Text Placeholder 2"/>
          <p:cNvSpPr>
            <a:spLocks noGrp="1"/>
          </p:cNvSpPr>
          <p:nvPr>
            <p:ph type="body" idx="1"/>
          </p:nvPr>
        </p:nvSpPr>
        <p:spPr>
          <a:xfrm>
            <a:off x="417550" y="2890725"/>
            <a:ext cx="5278339" cy="944910"/>
          </a:xfrm>
        </p:spPr>
        <p:txBody>
          <a:bodyPr/>
          <a:lstStyle>
            <a:lvl1pPr marL="0" indent="0">
              <a:buNone/>
              <a:defRPr sz="1512">
                <a:solidFill>
                  <a:schemeClr val="tx1">
                    <a:tint val="82000"/>
                  </a:schemeClr>
                </a:solidFill>
              </a:defRPr>
            </a:lvl1pPr>
            <a:lvl2pPr marL="287990" indent="0">
              <a:buNone/>
              <a:defRPr sz="1260">
                <a:solidFill>
                  <a:schemeClr val="tx1">
                    <a:tint val="82000"/>
                  </a:schemeClr>
                </a:solidFill>
              </a:defRPr>
            </a:lvl2pPr>
            <a:lvl3pPr marL="575981" indent="0">
              <a:buNone/>
              <a:defRPr sz="1134">
                <a:solidFill>
                  <a:schemeClr val="tx1">
                    <a:tint val="82000"/>
                  </a:schemeClr>
                </a:solidFill>
              </a:defRPr>
            </a:lvl3pPr>
            <a:lvl4pPr marL="863971" indent="0">
              <a:buNone/>
              <a:defRPr sz="1008">
                <a:solidFill>
                  <a:schemeClr val="tx1">
                    <a:tint val="82000"/>
                  </a:schemeClr>
                </a:solidFill>
              </a:defRPr>
            </a:lvl4pPr>
            <a:lvl5pPr marL="1151961" indent="0">
              <a:buNone/>
              <a:defRPr sz="1008">
                <a:solidFill>
                  <a:schemeClr val="tx1">
                    <a:tint val="82000"/>
                  </a:schemeClr>
                </a:solidFill>
              </a:defRPr>
            </a:lvl5pPr>
            <a:lvl6pPr marL="1439951" indent="0">
              <a:buNone/>
              <a:defRPr sz="1008">
                <a:solidFill>
                  <a:schemeClr val="tx1">
                    <a:tint val="82000"/>
                  </a:schemeClr>
                </a:solidFill>
              </a:defRPr>
            </a:lvl6pPr>
            <a:lvl7pPr marL="1727942" indent="0">
              <a:buNone/>
              <a:defRPr sz="1008">
                <a:solidFill>
                  <a:schemeClr val="tx1">
                    <a:tint val="82000"/>
                  </a:schemeClr>
                </a:solidFill>
              </a:defRPr>
            </a:lvl7pPr>
            <a:lvl8pPr marL="2015932" indent="0">
              <a:buNone/>
              <a:defRPr sz="1008">
                <a:solidFill>
                  <a:schemeClr val="tx1">
                    <a:tint val="82000"/>
                  </a:schemeClr>
                </a:solidFill>
              </a:defRPr>
            </a:lvl8pPr>
            <a:lvl9pPr marL="2303922" indent="0">
              <a:buNone/>
              <a:defRPr sz="1008">
                <a:solidFill>
                  <a:schemeClr val="tx1">
                    <a:tint val="82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40188584-4114-2146-872C-B3F5720A8DA5}" type="datetimeFigureOut">
              <a:rPr lang="en-US" smtClean="0"/>
              <a:t>6/22/2026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26466953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420737" y="1149890"/>
            <a:ext cx="2600921" cy="274073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3098155" y="1149890"/>
            <a:ext cx="2600921" cy="274073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40188584-4114-2146-872C-B3F5720A8DA5}" type="datetimeFigureOut">
              <a:rPr lang="en-US" smtClean="0"/>
              <a:t>6/22/2026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22276608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21534" y="229979"/>
            <a:ext cx="5278339" cy="834921"/>
          </a:xfrm>
        </p:spPr>
        <p:txBody>
          <a:bodyPr/>
          <a:lstStyle/>
          <a:p>
            <a:r>
              <a:rPr lang="en-GB"/>
              <a:t>Click to edit Master title style</a:t>
            </a:r>
            <a:endParaRPr lang="en-US" dirty="0"/>
          </a:p>
        </p:txBody>
      </p:sp>
      <p:sp>
        <p:nvSpPr>
          <p:cNvPr id="3" name="Text Placeholder 2"/>
          <p:cNvSpPr>
            <a:spLocks noGrp="1"/>
          </p:cNvSpPr>
          <p:nvPr>
            <p:ph type="body" idx="1"/>
          </p:nvPr>
        </p:nvSpPr>
        <p:spPr>
          <a:xfrm>
            <a:off x="421535" y="1058899"/>
            <a:ext cx="2588967" cy="518950"/>
          </a:xfrm>
        </p:spPr>
        <p:txBody>
          <a:bodyPr anchor="b"/>
          <a:lstStyle>
            <a:lvl1pPr marL="0" indent="0">
              <a:buNone/>
              <a:defRPr sz="1512" b="1"/>
            </a:lvl1pPr>
            <a:lvl2pPr marL="287990" indent="0">
              <a:buNone/>
              <a:defRPr sz="1260" b="1"/>
            </a:lvl2pPr>
            <a:lvl3pPr marL="575981" indent="0">
              <a:buNone/>
              <a:defRPr sz="1134" b="1"/>
            </a:lvl3pPr>
            <a:lvl4pPr marL="863971" indent="0">
              <a:buNone/>
              <a:defRPr sz="1008" b="1"/>
            </a:lvl4pPr>
            <a:lvl5pPr marL="1151961" indent="0">
              <a:buNone/>
              <a:defRPr sz="1008" b="1"/>
            </a:lvl5pPr>
            <a:lvl6pPr marL="1439951" indent="0">
              <a:buNone/>
              <a:defRPr sz="1008" b="1"/>
            </a:lvl6pPr>
            <a:lvl7pPr marL="1727942" indent="0">
              <a:buNone/>
              <a:defRPr sz="1008" b="1"/>
            </a:lvl7pPr>
            <a:lvl8pPr marL="2015932" indent="0">
              <a:buNone/>
              <a:defRPr sz="1008" b="1"/>
            </a:lvl8pPr>
            <a:lvl9pPr marL="2303922" indent="0">
              <a:buNone/>
              <a:defRPr sz="1008" b="1"/>
            </a:lvl9pPr>
          </a:lstStyle>
          <a:p>
            <a:pPr lvl="0"/>
            <a:r>
              <a:rPr lang="en-GB"/>
              <a:t>Click to edit Master text styles</a:t>
            </a:r>
          </a:p>
        </p:txBody>
      </p:sp>
      <p:sp>
        <p:nvSpPr>
          <p:cNvPr id="4" name="Content Placeholder 3"/>
          <p:cNvSpPr>
            <a:spLocks noGrp="1"/>
          </p:cNvSpPr>
          <p:nvPr>
            <p:ph sz="half" idx="2"/>
          </p:nvPr>
        </p:nvSpPr>
        <p:spPr>
          <a:xfrm>
            <a:off x="421535" y="1577849"/>
            <a:ext cx="2588967" cy="232077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3098155" y="1058899"/>
            <a:ext cx="2601718" cy="518950"/>
          </a:xfrm>
        </p:spPr>
        <p:txBody>
          <a:bodyPr anchor="b"/>
          <a:lstStyle>
            <a:lvl1pPr marL="0" indent="0">
              <a:buNone/>
              <a:defRPr sz="1512" b="1"/>
            </a:lvl1pPr>
            <a:lvl2pPr marL="287990" indent="0">
              <a:buNone/>
              <a:defRPr sz="1260" b="1"/>
            </a:lvl2pPr>
            <a:lvl3pPr marL="575981" indent="0">
              <a:buNone/>
              <a:defRPr sz="1134" b="1"/>
            </a:lvl3pPr>
            <a:lvl4pPr marL="863971" indent="0">
              <a:buNone/>
              <a:defRPr sz="1008" b="1"/>
            </a:lvl4pPr>
            <a:lvl5pPr marL="1151961" indent="0">
              <a:buNone/>
              <a:defRPr sz="1008" b="1"/>
            </a:lvl5pPr>
            <a:lvl6pPr marL="1439951" indent="0">
              <a:buNone/>
              <a:defRPr sz="1008" b="1"/>
            </a:lvl6pPr>
            <a:lvl7pPr marL="1727942" indent="0">
              <a:buNone/>
              <a:defRPr sz="1008" b="1"/>
            </a:lvl7pPr>
            <a:lvl8pPr marL="2015932" indent="0">
              <a:buNone/>
              <a:defRPr sz="1008" b="1"/>
            </a:lvl8pPr>
            <a:lvl9pPr marL="2303922" indent="0">
              <a:buNone/>
              <a:defRPr sz="1008" b="1"/>
            </a:lvl9pPr>
          </a:lstStyle>
          <a:p>
            <a:pPr lvl="0"/>
            <a:r>
              <a:rPr lang="en-GB"/>
              <a:t>Click to edit Master text styles</a:t>
            </a:r>
          </a:p>
        </p:txBody>
      </p:sp>
      <p:sp>
        <p:nvSpPr>
          <p:cNvPr id="6" name="Content Placeholder 5"/>
          <p:cNvSpPr>
            <a:spLocks noGrp="1"/>
          </p:cNvSpPr>
          <p:nvPr>
            <p:ph sz="quarter" idx="4"/>
          </p:nvPr>
        </p:nvSpPr>
        <p:spPr>
          <a:xfrm>
            <a:off x="3098155" y="1577849"/>
            <a:ext cx="2601718" cy="232077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40188584-4114-2146-872C-B3F5720A8DA5}" type="datetimeFigureOut">
              <a:rPr lang="en-US" smtClean="0"/>
              <a:t>6/22/2026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2809083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40188584-4114-2146-872C-B3F5720A8DA5}" type="datetimeFigureOut">
              <a:rPr lang="en-US" smtClean="0"/>
              <a:t>6/22/2026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7404099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0188584-4114-2146-872C-B3F5720A8DA5}" type="datetimeFigureOut">
              <a:rPr lang="en-US" smtClean="0"/>
              <a:t>6/22/2026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12765728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21534" y="287972"/>
            <a:ext cx="1973799" cy="1007904"/>
          </a:xfrm>
        </p:spPr>
        <p:txBody>
          <a:bodyPr anchor="b"/>
          <a:lstStyle>
            <a:lvl1pPr>
              <a:defRPr sz="2016"/>
            </a:lvl1pPr>
          </a:lstStyle>
          <a:p>
            <a:r>
              <a:rPr lang="en-GB"/>
              <a:t>Click to edit Master title style</a:t>
            </a:r>
            <a:endParaRPr lang="en-US" dirty="0"/>
          </a:p>
        </p:txBody>
      </p:sp>
      <p:sp>
        <p:nvSpPr>
          <p:cNvPr id="3" name="Content Placeholder 2"/>
          <p:cNvSpPr>
            <a:spLocks noGrp="1"/>
          </p:cNvSpPr>
          <p:nvPr>
            <p:ph idx="1"/>
          </p:nvPr>
        </p:nvSpPr>
        <p:spPr>
          <a:xfrm>
            <a:off x="2601718" y="621942"/>
            <a:ext cx="3098155" cy="3069707"/>
          </a:xfrm>
        </p:spPr>
        <p:txBody>
          <a:bodyPr/>
          <a:lstStyle>
            <a:lvl1pPr>
              <a:defRPr sz="2016"/>
            </a:lvl1pPr>
            <a:lvl2pPr>
              <a:defRPr sz="1764"/>
            </a:lvl2pPr>
            <a:lvl3pPr>
              <a:defRPr sz="1512"/>
            </a:lvl3pPr>
            <a:lvl4pPr>
              <a:defRPr sz="1260"/>
            </a:lvl4pPr>
            <a:lvl5pPr>
              <a:defRPr sz="1260"/>
            </a:lvl5pPr>
            <a:lvl6pPr>
              <a:defRPr sz="1260"/>
            </a:lvl6pPr>
            <a:lvl7pPr>
              <a:defRPr sz="1260"/>
            </a:lvl7pPr>
            <a:lvl8pPr>
              <a:defRPr sz="1260"/>
            </a:lvl8pPr>
            <a:lvl9pPr>
              <a:defRPr sz="126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421534" y="1295877"/>
            <a:ext cx="1973799" cy="2400771"/>
          </a:xfrm>
        </p:spPr>
        <p:txBody>
          <a:bodyPr/>
          <a:lstStyle>
            <a:lvl1pPr marL="0" indent="0">
              <a:buNone/>
              <a:defRPr sz="1008"/>
            </a:lvl1pPr>
            <a:lvl2pPr marL="287990" indent="0">
              <a:buNone/>
              <a:defRPr sz="882"/>
            </a:lvl2pPr>
            <a:lvl3pPr marL="575981" indent="0">
              <a:buNone/>
              <a:defRPr sz="756"/>
            </a:lvl3pPr>
            <a:lvl4pPr marL="863971" indent="0">
              <a:buNone/>
              <a:defRPr sz="630"/>
            </a:lvl4pPr>
            <a:lvl5pPr marL="1151961" indent="0">
              <a:buNone/>
              <a:defRPr sz="630"/>
            </a:lvl5pPr>
            <a:lvl6pPr marL="1439951" indent="0">
              <a:buNone/>
              <a:defRPr sz="630"/>
            </a:lvl6pPr>
            <a:lvl7pPr marL="1727942" indent="0">
              <a:buNone/>
              <a:defRPr sz="630"/>
            </a:lvl7pPr>
            <a:lvl8pPr marL="2015932" indent="0">
              <a:buNone/>
              <a:defRPr sz="630"/>
            </a:lvl8pPr>
            <a:lvl9pPr marL="2303922" indent="0">
              <a:buNone/>
              <a:defRPr sz="630"/>
            </a:lvl9pPr>
          </a:lstStyle>
          <a:p>
            <a:pPr lvl="0"/>
            <a:r>
              <a:rPr lang="en-GB"/>
              <a:t>Click to edit Master text styles</a:t>
            </a:r>
          </a:p>
        </p:txBody>
      </p:sp>
      <p:sp>
        <p:nvSpPr>
          <p:cNvPr id="5" name="Date Placeholder 4"/>
          <p:cNvSpPr>
            <a:spLocks noGrp="1"/>
          </p:cNvSpPr>
          <p:nvPr>
            <p:ph type="dt" sz="half" idx="10"/>
          </p:nvPr>
        </p:nvSpPr>
        <p:spPr/>
        <p:txBody>
          <a:bodyPr/>
          <a:lstStyle/>
          <a:p>
            <a:fld id="{40188584-4114-2146-872C-B3F5720A8DA5}" type="datetimeFigureOut">
              <a:rPr lang="en-US" smtClean="0"/>
              <a:t>6/22/2026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26752699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21534" y="287972"/>
            <a:ext cx="1973799" cy="1007904"/>
          </a:xfrm>
        </p:spPr>
        <p:txBody>
          <a:bodyPr anchor="b"/>
          <a:lstStyle>
            <a:lvl1pPr>
              <a:defRPr sz="2016"/>
            </a:lvl1pPr>
          </a:lstStyle>
          <a:p>
            <a:r>
              <a:rPr lang="en-GB"/>
              <a:t>Click to edit Master title style</a:t>
            </a:r>
            <a:endParaRPr lang="en-US" dirty="0"/>
          </a:p>
        </p:txBody>
      </p:sp>
      <p:sp>
        <p:nvSpPr>
          <p:cNvPr id="3" name="Picture Placeholder 2"/>
          <p:cNvSpPr>
            <a:spLocks noGrp="1" noChangeAspect="1"/>
          </p:cNvSpPr>
          <p:nvPr>
            <p:ph type="pic" idx="1"/>
          </p:nvPr>
        </p:nvSpPr>
        <p:spPr>
          <a:xfrm>
            <a:off x="2601718" y="621942"/>
            <a:ext cx="3098155" cy="3069707"/>
          </a:xfrm>
        </p:spPr>
        <p:txBody>
          <a:bodyPr anchor="t"/>
          <a:lstStyle>
            <a:lvl1pPr marL="0" indent="0">
              <a:buNone/>
              <a:defRPr sz="2016"/>
            </a:lvl1pPr>
            <a:lvl2pPr marL="287990" indent="0">
              <a:buNone/>
              <a:defRPr sz="1764"/>
            </a:lvl2pPr>
            <a:lvl3pPr marL="575981" indent="0">
              <a:buNone/>
              <a:defRPr sz="1512"/>
            </a:lvl3pPr>
            <a:lvl4pPr marL="863971" indent="0">
              <a:buNone/>
              <a:defRPr sz="1260"/>
            </a:lvl4pPr>
            <a:lvl5pPr marL="1151961" indent="0">
              <a:buNone/>
              <a:defRPr sz="1260"/>
            </a:lvl5pPr>
            <a:lvl6pPr marL="1439951" indent="0">
              <a:buNone/>
              <a:defRPr sz="1260"/>
            </a:lvl6pPr>
            <a:lvl7pPr marL="1727942" indent="0">
              <a:buNone/>
              <a:defRPr sz="1260"/>
            </a:lvl7pPr>
            <a:lvl8pPr marL="2015932" indent="0">
              <a:buNone/>
              <a:defRPr sz="1260"/>
            </a:lvl8pPr>
            <a:lvl9pPr marL="2303922" indent="0">
              <a:buNone/>
              <a:defRPr sz="1260"/>
            </a:lvl9pPr>
          </a:lstStyle>
          <a:p>
            <a:r>
              <a:rPr lang="en-GB"/>
              <a:t>Click icon to add picture</a:t>
            </a:r>
            <a:endParaRPr lang="en-US" dirty="0"/>
          </a:p>
        </p:txBody>
      </p:sp>
      <p:sp>
        <p:nvSpPr>
          <p:cNvPr id="4" name="Text Placeholder 3"/>
          <p:cNvSpPr>
            <a:spLocks noGrp="1"/>
          </p:cNvSpPr>
          <p:nvPr>
            <p:ph type="body" sz="half" idx="2"/>
          </p:nvPr>
        </p:nvSpPr>
        <p:spPr>
          <a:xfrm>
            <a:off x="421534" y="1295877"/>
            <a:ext cx="1973799" cy="2400771"/>
          </a:xfrm>
        </p:spPr>
        <p:txBody>
          <a:bodyPr/>
          <a:lstStyle>
            <a:lvl1pPr marL="0" indent="0">
              <a:buNone/>
              <a:defRPr sz="1008"/>
            </a:lvl1pPr>
            <a:lvl2pPr marL="287990" indent="0">
              <a:buNone/>
              <a:defRPr sz="882"/>
            </a:lvl2pPr>
            <a:lvl3pPr marL="575981" indent="0">
              <a:buNone/>
              <a:defRPr sz="756"/>
            </a:lvl3pPr>
            <a:lvl4pPr marL="863971" indent="0">
              <a:buNone/>
              <a:defRPr sz="630"/>
            </a:lvl4pPr>
            <a:lvl5pPr marL="1151961" indent="0">
              <a:buNone/>
              <a:defRPr sz="630"/>
            </a:lvl5pPr>
            <a:lvl6pPr marL="1439951" indent="0">
              <a:buNone/>
              <a:defRPr sz="630"/>
            </a:lvl6pPr>
            <a:lvl7pPr marL="1727942" indent="0">
              <a:buNone/>
              <a:defRPr sz="630"/>
            </a:lvl7pPr>
            <a:lvl8pPr marL="2015932" indent="0">
              <a:buNone/>
              <a:defRPr sz="630"/>
            </a:lvl8pPr>
            <a:lvl9pPr marL="2303922" indent="0">
              <a:buNone/>
              <a:defRPr sz="630"/>
            </a:lvl9pPr>
          </a:lstStyle>
          <a:p>
            <a:pPr lvl="0"/>
            <a:r>
              <a:rPr lang="en-GB"/>
              <a:t>Click to edit Master text styles</a:t>
            </a:r>
          </a:p>
        </p:txBody>
      </p:sp>
      <p:sp>
        <p:nvSpPr>
          <p:cNvPr id="5" name="Date Placeholder 4"/>
          <p:cNvSpPr>
            <a:spLocks noGrp="1"/>
          </p:cNvSpPr>
          <p:nvPr>
            <p:ph type="dt" sz="half" idx="10"/>
          </p:nvPr>
        </p:nvSpPr>
        <p:spPr/>
        <p:txBody>
          <a:bodyPr/>
          <a:lstStyle/>
          <a:p>
            <a:fld id="{40188584-4114-2146-872C-B3F5720A8DA5}" type="datetimeFigureOut">
              <a:rPr lang="en-US" smtClean="0"/>
              <a:t>6/22/2026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90A8C1-0D60-A440-BB24-01B9C05B32CA}" type="slidenum">
              <a:rPr lang="en-US" smtClean="0"/>
              <a:t>‹#›</a:t>
            </a:fld>
            <a:endParaRPr lang="en-US"/>
          </a:p>
        </p:txBody>
      </p:sp>
    </p:spTree>
    <p:extLst>
      <p:ext uri="{BB962C8B-B14F-4D97-AF65-F5344CB8AC3E}">
        <p14:creationId xmlns:p14="http://schemas.microsoft.com/office/powerpoint/2010/main" val="12730914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20737" y="229979"/>
            <a:ext cx="5278339" cy="834921"/>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420737" y="1149890"/>
            <a:ext cx="5278339" cy="2740739"/>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420737" y="4003619"/>
            <a:ext cx="1376958" cy="229978"/>
          </a:xfrm>
          <a:prstGeom prst="rect">
            <a:avLst/>
          </a:prstGeom>
        </p:spPr>
        <p:txBody>
          <a:bodyPr vert="horz" lIns="91440" tIns="45720" rIns="91440" bIns="45720" rtlCol="0" anchor="ctr"/>
          <a:lstStyle>
            <a:lvl1pPr algn="l">
              <a:defRPr sz="756">
                <a:solidFill>
                  <a:schemeClr val="tx1">
                    <a:tint val="82000"/>
                  </a:schemeClr>
                </a:solidFill>
              </a:defRPr>
            </a:lvl1pPr>
          </a:lstStyle>
          <a:p>
            <a:fld id="{40188584-4114-2146-872C-B3F5720A8DA5}" type="datetimeFigureOut">
              <a:rPr lang="en-US" smtClean="0"/>
              <a:t>6/22/2026</a:t>
            </a:fld>
            <a:endParaRPr lang="en-US"/>
          </a:p>
        </p:txBody>
      </p:sp>
      <p:sp>
        <p:nvSpPr>
          <p:cNvPr id="5" name="Footer Placeholder 4"/>
          <p:cNvSpPr>
            <a:spLocks noGrp="1"/>
          </p:cNvSpPr>
          <p:nvPr>
            <p:ph type="ftr" sz="quarter" idx="3"/>
          </p:nvPr>
        </p:nvSpPr>
        <p:spPr>
          <a:xfrm>
            <a:off x="2027188" y="4003619"/>
            <a:ext cx="2065437" cy="229978"/>
          </a:xfrm>
          <a:prstGeom prst="rect">
            <a:avLst/>
          </a:prstGeom>
        </p:spPr>
        <p:txBody>
          <a:bodyPr vert="horz" lIns="91440" tIns="45720" rIns="91440" bIns="45720" rtlCol="0" anchor="ctr"/>
          <a:lstStyle>
            <a:lvl1pPr algn="ctr">
              <a:defRPr sz="756">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4322118" y="4003619"/>
            <a:ext cx="1376958" cy="229978"/>
          </a:xfrm>
          <a:prstGeom prst="rect">
            <a:avLst/>
          </a:prstGeom>
        </p:spPr>
        <p:txBody>
          <a:bodyPr vert="horz" lIns="91440" tIns="45720" rIns="91440" bIns="45720" rtlCol="0" anchor="ctr"/>
          <a:lstStyle>
            <a:lvl1pPr algn="r">
              <a:defRPr sz="756">
                <a:solidFill>
                  <a:schemeClr val="tx1">
                    <a:tint val="82000"/>
                  </a:schemeClr>
                </a:solidFill>
              </a:defRPr>
            </a:lvl1pPr>
          </a:lstStyle>
          <a:p>
            <a:fld id="{2690A8C1-0D60-A440-BB24-01B9C05B32CA}" type="slidenum">
              <a:rPr lang="en-US" smtClean="0"/>
              <a:t>‹#›</a:t>
            </a:fld>
            <a:endParaRPr lang="en-US"/>
          </a:p>
        </p:txBody>
      </p:sp>
    </p:spTree>
    <p:extLst>
      <p:ext uri="{BB962C8B-B14F-4D97-AF65-F5344CB8AC3E}">
        <p14:creationId xmlns:p14="http://schemas.microsoft.com/office/powerpoint/2010/main" val="353924400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575981" rtl="0" eaLnBrk="1" latinLnBrk="0" hangingPunct="1">
        <a:lnSpc>
          <a:spcPct val="90000"/>
        </a:lnSpc>
        <a:spcBef>
          <a:spcPct val="0"/>
        </a:spcBef>
        <a:buNone/>
        <a:defRPr sz="2772" kern="1200">
          <a:solidFill>
            <a:schemeClr val="tx1"/>
          </a:solidFill>
          <a:latin typeface="+mj-lt"/>
          <a:ea typeface="+mj-ea"/>
          <a:cs typeface="+mj-cs"/>
        </a:defRPr>
      </a:lvl1pPr>
    </p:titleStyle>
    <p:bodyStyle>
      <a:lvl1pPr marL="143995" indent="-143995" algn="l" defTabSz="575981" rtl="0" eaLnBrk="1" latinLnBrk="0" hangingPunct="1">
        <a:lnSpc>
          <a:spcPct val="90000"/>
        </a:lnSpc>
        <a:spcBef>
          <a:spcPts val="630"/>
        </a:spcBef>
        <a:buFont typeface="Arial" panose="020B0604020202020204" pitchFamily="34" charset="0"/>
        <a:buChar char="•"/>
        <a:defRPr sz="1764" kern="1200">
          <a:solidFill>
            <a:schemeClr val="tx1"/>
          </a:solidFill>
          <a:latin typeface="+mn-lt"/>
          <a:ea typeface="+mn-ea"/>
          <a:cs typeface="+mn-cs"/>
        </a:defRPr>
      </a:lvl1pPr>
      <a:lvl2pPr marL="431985" indent="-143995" algn="l" defTabSz="575981" rtl="0" eaLnBrk="1" latinLnBrk="0" hangingPunct="1">
        <a:lnSpc>
          <a:spcPct val="90000"/>
        </a:lnSpc>
        <a:spcBef>
          <a:spcPts val="315"/>
        </a:spcBef>
        <a:buFont typeface="Arial" panose="020B0604020202020204" pitchFamily="34" charset="0"/>
        <a:buChar char="•"/>
        <a:defRPr sz="1512" kern="1200">
          <a:solidFill>
            <a:schemeClr val="tx1"/>
          </a:solidFill>
          <a:latin typeface="+mn-lt"/>
          <a:ea typeface="+mn-ea"/>
          <a:cs typeface="+mn-cs"/>
        </a:defRPr>
      </a:lvl2pPr>
      <a:lvl3pPr marL="719976" indent="-143995" algn="l" defTabSz="575981" rtl="0" eaLnBrk="1" latinLnBrk="0" hangingPunct="1">
        <a:lnSpc>
          <a:spcPct val="90000"/>
        </a:lnSpc>
        <a:spcBef>
          <a:spcPts val="315"/>
        </a:spcBef>
        <a:buFont typeface="Arial" panose="020B0604020202020204" pitchFamily="34" charset="0"/>
        <a:buChar char="•"/>
        <a:defRPr sz="1260" kern="1200">
          <a:solidFill>
            <a:schemeClr val="tx1"/>
          </a:solidFill>
          <a:latin typeface="+mn-lt"/>
          <a:ea typeface="+mn-ea"/>
          <a:cs typeface="+mn-cs"/>
        </a:defRPr>
      </a:lvl3pPr>
      <a:lvl4pPr marL="1007966" indent="-143995" algn="l" defTabSz="575981" rtl="0" eaLnBrk="1" latinLnBrk="0" hangingPunct="1">
        <a:lnSpc>
          <a:spcPct val="90000"/>
        </a:lnSpc>
        <a:spcBef>
          <a:spcPts val="315"/>
        </a:spcBef>
        <a:buFont typeface="Arial" panose="020B0604020202020204" pitchFamily="34" charset="0"/>
        <a:buChar char="•"/>
        <a:defRPr sz="1134" kern="1200">
          <a:solidFill>
            <a:schemeClr val="tx1"/>
          </a:solidFill>
          <a:latin typeface="+mn-lt"/>
          <a:ea typeface="+mn-ea"/>
          <a:cs typeface="+mn-cs"/>
        </a:defRPr>
      </a:lvl4pPr>
      <a:lvl5pPr marL="1295956" indent="-143995" algn="l" defTabSz="575981" rtl="0" eaLnBrk="1" latinLnBrk="0" hangingPunct="1">
        <a:lnSpc>
          <a:spcPct val="90000"/>
        </a:lnSpc>
        <a:spcBef>
          <a:spcPts val="315"/>
        </a:spcBef>
        <a:buFont typeface="Arial" panose="020B0604020202020204" pitchFamily="34" charset="0"/>
        <a:buChar char="•"/>
        <a:defRPr sz="1134" kern="1200">
          <a:solidFill>
            <a:schemeClr val="tx1"/>
          </a:solidFill>
          <a:latin typeface="+mn-lt"/>
          <a:ea typeface="+mn-ea"/>
          <a:cs typeface="+mn-cs"/>
        </a:defRPr>
      </a:lvl5pPr>
      <a:lvl6pPr marL="1583947" indent="-143995" algn="l" defTabSz="575981" rtl="0" eaLnBrk="1" latinLnBrk="0" hangingPunct="1">
        <a:lnSpc>
          <a:spcPct val="90000"/>
        </a:lnSpc>
        <a:spcBef>
          <a:spcPts val="315"/>
        </a:spcBef>
        <a:buFont typeface="Arial" panose="020B0604020202020204" pitchFamily="34" charset="0"/>
        <a:buChar char="•"/>
        <a:defRPr sz="1134" kern="1200">
          <a:solidFill>
            <a:schemeClr val="tx1"/>
          </a:solidFill>
          <a:latin typeface="+mn-lt"/>
          <a:ea typeface="+mn-ea"/>
          <a:cs typeface="+mn-cs"/>
        </a:defRPr>
      </a:lvl6pPr>
      <a:lvl7pPr marL="1871937" indent="-143995" algn="l" defTabSz="575981" rtl="0" eaLnBrk="1" latinLnBrk="0" hangingPunct="1">
        <a:lnSpc>
          <a:spcPct val="90000"/>
        </a:lnSpc>
        <a:spcBef>
          <a:spcPts val="315"/>
        </a:spcBef>
        <a:buFont typeface="Arial" panose="020B0604020202020204" pitchFamily="34" charset="0"/>
        <a:buChar char="•"/>
        <a:defRPr sz="1134" kern="1200">
          <a:solidFill>
            <a:schemeClr val="tx1"/>
          </a:solidFill>
          <a:latin typeface="+mn-lt"/>
          <a:ea typeface="+mn-ea"/>
          <a:cs typeface="+mn-cs"/>
        </a:defRPr>
      </a:lvl7pPr>
      <a:lvl8pPr marL="2159927" indent="-143995" algn="l" defTabSz="575981" rtl="0" eaLnBrk="1" latinLnBrk="0" hangingPunct="1">
        <a:lnSpc>
          <a:spcPct val="90000"/>
        </a:lnSpc>
        <a:spcBef>
          <a:spcPts val="315"/>
        </a:spcBef>
        <a:buFont typeface="Arial" panose="020B0604020202020204" pitchFamily="34" charset="0"/>
        <a:buChar char="•"/>
        <a:defRPr sz="1134" kern="1200">
          <a:solidFill>
            <a:schemeClr val="tx1"/>
          </a:solidFill>
          <a:latin typeface="+mn-lt"/>
          <a:ea typeface="+mn-ea"/>
          <a:cs typeface="+mn-cs"/>
        </a:defRPr>
      </a:lvl8pPr>
      <a:lvl9pPr marL="2447917" indent="-143995" algn="l" defTabSz="575981" rtl="0" eaLnBrk="1" latinLnBrk="0" hangingPunct="1">
        <a:lnSpc>
          <a:spcPct val="90000"/>
        </a:lnSpc>
        <a:spcBef>
          <a:spcPts val="315"/>
        </a:spcBef>
        <a:buFont typeface="Arial" panose="020B0604020202020204" pitchFamily="34" charset="0"/>
        <a:buChar char="•"/>
        <a:defRPr sz="1134" kern="1200">
          <a:solidFill>
            <a:schemeClr val="tx1"/>
          </a:solidFill>
          <a:latin typeface="+mn-lt"/>
          <a:ea typeface="+mn-ea"/>
          <a:cs typeface="+mn-cs"/>
        </a:defRPr>
      </a:lvl9pPr>
    </p:bodyStyle>
    <p:otherStyle>
      <a:defPPr>
        <a:defRPr lang="en-US"/>
      </a:defPPr>
      <a:lvl1pPr marL="0" algn="l" defTabSz="575981" rtl="0" eaLnBrk="1" latinLnBrk="0" hangingPunct="1">
        <a:defRPr sz="1134" kern="1200">
          <a:solidFill>
            <a:schemeClr val="tx1"/>
          </a:solidFill>
          <a:latin typeface="+mn-lt"/>
          <a:ea typeface="+mn-ea"/>
          <a:cs typeface="+mn-cs"/>
        </a:defRPr>
      </a:lvl1pPr>
      <a:lvl2pPr marL="287990" algn="l" defTabSz="575981" rtl="0" eaLnBrk="1" latinLnBrk="0" hangingPunct="1">
        <a:defRPr sz="1134" kern="1200">
          <a:solidFill>
            <a:schemeClr val="tx1"/>
          </a:solidFill>
          <a:latin typeface="+mn-lt"/>
          <a:ea typeface="+mn-ea"/>
          <a:cs typeface="+mn-cs"/>
        </a:defRPr>
      </a:lvl2pPr>
      <a:lvl3pPr marL="575981" algn="l" defTabSz="575981" rtl="0" eaLnBrk="1" latinLnBrk="0" hangingPunct="1">
        <a:defRPr sz="1134" kern="1200">
          <a:solidFill>
            <a:schemeClr val="tx1"/>
          </a:solidFill>
          <a:latin typeface="+mn-lt"/>
          <a:ea typeface="+mn-ea"/>
          <a:cs typeface="+mn-cs"/>
        </a:defRPr>
      </a:lvl3pPr>
      <a:lvl4pPr marL="863971" algn="l" defTabSz="575981" rtl="0" eaLnBrk="1" latinLnBrk="0" hangingPunct="1">
        <a:defRPr sz="1134" kern="1200">
          <a:solidFill>
            <a:schemeClr val="tx1"/>
          </a:solidFill>
          <a:latin typeface="+mn-lt"/>
          <a:ea typeface="+mn-ea"/>
          <a:cs typeface="+mn-cs"/>
        </a:defRPr>
      </a:lvl4pPr>
      <a:lvl5pPr marL="1151961" algn="l" defTabSz="575981" rtl="0" eaLnBrk="1" latinLnBrk="0" hangingPunct="1">
        <a:defRPr sz="1134" kern="1200">
          <a:solidFill>
            <a:schemeClr val="tx1"/>
          </a:solidFill>
          <a:latin typeface="+mn-lt"/>
          <a:ea typeface="+mn-ea"/>
          <a:cs typeface="+mn-cs"/>
        </a:defRPr>
      </a:lvl5pPr>
      <a:lvl6pPr marL="1439951" algn="l" defTabSz="575981" rtl="0" eaLnBrk="1" latinLnBrk="0" hangingPunct="1">
        <a:defRPr sz="1134" kern="1200">
          <a:solidFill>
            <a:schemeClr val="tx1"/>
          </a:solidFill>
          <a:latin typeface="+mn-lt"/>
          <a:ea typeface="+mn-ea"/>
          <a:cs typeface="+mn-cs"/>
        </a:defRPr>
      </a:lvl6pPr>
      <a:lvl7pPr marL="1727942" algn="l" defTabSz="575981" rtl="0" eaLnBrk="1" latinLnBrk="0" hangingPunct="1">
        <a:defRPr sz="1134" kern="1200">
          <a:solidFill>
            <a:schemeClr val="tx1"/>
          </a:solidFill>
          <a:latin typeface="+mn-lt"/>
          <a:ea typeface="+mn-ea"/>
          <a:cs typeface="+mn-cs"/>
        </a:defRPr>
      </a:lvl7pPr>
      <a:lvl8pPr marL="2015932" algn="l" defTabSz="575981" rtl="0" eaLnBrk="1" latinLnBrk="0" hangingPunct="1">
        <a:defRPr sz="1134" kern="1200">
          <a:solidFill>
            <a:schemeClr val="tx1"/>
          </a:solidFill>
          <a:latin typeface="+mn-lt"/>
          <a:ea typeface="+mn-ea"/>
          <a:cs typeface="+mn-cs"/>
        </a:defRPr>
      </a:lvl8pPr>
      <a:lvl9pPr marL="2303922" algn="l" defTabSz="575981" rtl="0" eaLnBrk="1" latinLnBrk="0" hangingPunct="1">
        <a:defRPr sz="113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www.gov.uk/government/publications/pe-and-sport-premium-for-primary-schools" TargetMode="External"/><Relationship Id="rId2" Type="http://schemas.openxmlformats.org/officeDocument/2006/relationships/image" Target="../media/image2.jpg"/><Relationship Id="rId1" Type="http://schemas.openxmlformats.org/officeDocument/2006/relationships/slideLayout" Target="../slideLayouts/slideLayout1.xml"/><Relationship Id="rId4" Type="http://schemas.openxmlformats.org/officeDocument/2006/relationships/hyperlink" Target="https://www.gov.uk/government/publications/pe-and-sport-premium-conditions-of-grant-2025-to-2026"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www.swimming.org/schools/" TargetMode="External"/><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hyperlink" Target="https://www.swimming.org/schools/" TargetMode="External"/><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ollage of children playing basketball&#10;&#10;AI-generated content may be incorrect.">
            <a:extLst>
              <a:ext uri="{FF2B5EF4-FFF2-40B4-BE49-F238E27FC236}">
                <a16:creationId xmlns:a16="http://schemas.microsoft.com/office/drawing/2014/main" id="{652499ED-E288-CEDF-2747-6811C7508FA6}"/>
              </a:ext>
            </a:extLst>
          </p:cNvPr>
          <p:cNvPicPr>
            <a:picLocks noChangeAspect="1"/>
          </p:cNvPicPr>
          <p:nvPr/>
        </p:nvPicPr>
        <p:blipFill>
          <a:blip r:embed="rId2"/>
          <a:stretch>
            <a:fillRect/>
          </a:stretch>
        </p:blipFill>
        <p:spPr>
          <a:xfrm>
            <a:off x="4333" y="0"/>
            <a:ext cx="6111146" cy="4319588"/>
          </a:xfrm>
          <a:prstGeom prst="rect">
            <a:avLst/>
          </a:prstGeom>
        </p:spPr>
      </p:pic>
    </p:spTree>
    <p:extLst>
      <p:ext uri="{BB962C8B-B14F-4D97-AF65-F5344CB8AC3E}">
        <p14:creationId xmlns:p14="http://schemas.microsoft.com/office/powerpoint/2010/main" val="15453576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B97B36-0064-E168-7038-3FC8704FBAB7}"/>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B2969350-C89D-DCEF-42F1-FBCB2DDD41B0}"/>
              </a:ext>
            </a:extLst>
          </p:cNvPr>
          <p:cNvPicPr>
            <a:picLocks noChangeAspect="1"/>
          </p:cNvPicPr>
          <p:nvPr/>
        </p:nvPicPr>
        <p:blipFill>
          <a:blip r:embed="rId2"/>
          <a:stretch>
            <a:fillRect/>
          </a:stretch>
        </p:blipFill>
        <p:spPr>
          <a:xfrm>
            <a:off x="-16769" y="0"/>
            <a:ext cx="6166284" cy="4322536"/>
          </a:xfrm>
          <a:prstGeom prst="rect">
            <a:avLst/>
          </a:prstGeom>
        </p:spPr>
      </p:pic>
      <p:graphicFrame>
        <p:nvGraphicFramePr>
          <p:cNvPr id="2" name="Table 1">
            <a:extLst>
              <a:ext uri="{FF2B5EF4-FFF2-40B4-BE49-F238E27FC236}">
                <a16:creationId xmlns:a16="http://schemas.microsoft.com/office/drawing/2014/main" id="{225C9E27-D120-FB0E-EDFD-E98BBC05173C}"/>
              </a:ext>
            </a:extLst>
          </p:cNvPr>
          <p:cNvGraphicFramePr>
            <a:graphicFrameLocks noGrp="1"/>
          </p:cNvGraphicFramePr>
          <p:nvPr>
            <p:extLst>
              <p:ext uri="{D42A27DB-BD31-4B8C-83A1-F6EECF244321}">
                <p14:modId xmlns:p14="http://schemas.microsoft.com/office/powerpoint/2010/main" val="3531612602"/>
              </p:ext>
            </p:extLst>
          </p:nvPr>
        </p:nvGraphicFramePr>
        <p:xfrm>
          <a:off x="294842" y="839137"/>
          <a:ext cx="5530128" cy="3253740"/>
        </p:xfrm>
        <a:graphic>
          <a:graphicData uri="http://schemas.openxmlformats.org/drawingml/2006/table">
            <a:tbl>
              <a:tblPr firstRow="1" bandRow="1">
                <a:tableStyleId>{5C22544A-7EE6-4342-B048-85BDC9FD1C3A}</a:tableStyleId>
              </a:tblPr>
              <a:tblGrid>
                <a:gridCol w="497638">
                  <a:extLst>
                    <a:ext uri="{9D8B030D-6E8A-4147-A177-3AD203B41FA5}">
                      <a16:colId xmlns:a16="http://schemas.microsoft.com/office/drawing/2014/main" val="1397519339"/>
                    </a:ext>
                  </a:extLst>
                </a:gridCol>
                <a:gridCol w="1074420">
                  <a:extLst>
                    <a:ext uri="{9D8B030D-6E8A-4147-A177-3AD203B41FA5}">
                      <a16:colId xmlns:a16="http://schemas.microsoft.com/office/drawing/2014/main" val="3874769663"/>
                    </a:ext>
                  </a:extLst>
                </a:gridCol>
                <a:gridCol w="1432560">
                  <a:extLst>
                    <a:ext uri="{9D8B030D-6E8A-4147-A177-3AD203B41FA5}">
                      <a16:colId xmlns:a16="http://schemas.microsoft.com/office/drawing/2014/main" val="279180329"/>
                    </a:ext>
                  </a:extLst>
                </a:gridCol>
                <a:gridCol w="1501140">
                  <a:extLst>
                    <a:ext uri="{9D8B030D-6E8A-4147-A177-3AD203B41FA5}">
                      <a16:colId xmlns:a16="http://schemas.microsoft.com/office/drawing/2014/main" val="1419483341"/>
                    </a:ext>
                  </a:extLst>
                </a:gridCol>
                <a:gridCol w="1024370">
                  <a:extLst>
                    <a:ext uri="{9D8B030D-6E8A-4147-A177-3AD203B41FA5}">
                      <a16:colId xmlns:a16="http://schemas.microsoft.com/office/drawing/2014/main" val="1532179531"/>
                    </a:ext>
                  </a:extLst>
                </a:gridCol>
              </a:tblGrid>
              <a:tr h="226247">
                <a:tc>
                  <a:txBody>
                    <a:bodyPr/>
                    <a:lstStyle/>
                    <a:p>
                      <a:pPr algn="ct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dirty="0">
                          <a:solidFill>
                            <a:sysClr val="windowText" lastClr="000000"/>
                          </a:solidFill>
                          <a:latin typeface="Calibri" panose="020F0502020204030204" pitchFamily="34" charset="0"/>
                          <a:cs typeface="Calibri" panose="020F0502020204030204" pitchFamily="34" charset="0"/>
                        </a:rPr>
                        <a:t>Intent - what is your objective?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Implementation - How will you achieve this?</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Impact - What do you hope to see?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dirty="0">
                          <a:solidFill>
                            <a:sysClr val="windowText" lastClr="000000"/>
                          </a:solidFill>
                          <a:effectLst/>
                          <a:latin typeface="Calibri" panose="020F0502020204030204" pitchFamily="34" charset="0"/>
                          <a:cs typeface="Calibri" panose="020F0502020204030204" pitchFamily="34" charset="0"/>
                        </a:rPr>
                        <a:t>Supporting evidence</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938675785"/>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650" b="1" dirty="0">
                          <a:effectLst/>
                          <a:latin typeface="Calibri" panose="020F0502020204030204" pitchFamily="34" charset="0"/>
                          <a:cs typeface="Calibri" panose="020F0502020204030204" pitchFamily="34" charset="0"/>
                        </a:rPr>
                        <a:t>Plan and monitor</a:t>
                      </a:r>
                      <a:br>
                        <a:rPr lang="en-US" sz="700" b="1" dirty="0">
                          <a:effectLst/>
                          <a:latin typeface="Calibri" panose="020F0502020204030204" pitchFamily="34" charset="0"/>
                          <a:cs typeface="Calibri" panose="020F0502020204030204" pitchFamily="34" charset="0"/>
                        </a:rPr>
                      </a:b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US" sz="600" dirty="0">
                          <a:solidFill>
                            <a:schemeClr val="tx1"/>
                          </a:solidFill>
                          <a:latin typeface="Calibri" panose="020F0502020204030204" pitchFamily="34" charset="0"/>
                          <a:cs typeface="Calibri" panose="020F0502020204030204" pitchFamily="34" charset="0"/>
                        </a:rPr>
                        <a:t>Develop lunchtime play provision to increase activity for least active groups.</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Develop pupil leadership (training </a:t>
                      </a:r>
                      <a:r>
                        <a:rPr lang="en-US" sz="600" dirty="0" err="1">
                          <a:solidFill>
                            <a:schemeClr val="tx1"/>
                          </a:solidFill>
                          <a:latin typeface="Calibri" panose="020F0502020204030204" pitchFamily="34" charset="0"/>
                          <a:cs typeface="Calibri" panose="020F0502020204030204" pitchFamily="34" charset="0"/>
                        </a:rPr>
                        <a:t>programme</a:t>
                      </a:r>
                      <a:r>
                        <a:rPr lang="en-US" sz="600" dirty="0">
                          <a:solidFill>
                            <a:schemeClr val="tx1"/>
                          </a:solidFill>
                          <a:latin typeface="Calibri" panose="020F0502020204030204" pitchFamily="34" charset="0"/>
                          <a:cs typeface="Calibri" panose="020F0502020204030204" pitchFamily="34" charset="0"/>
                        </a:rPr>
                        <a:t>), Midday supervisor training, Staff CDP to develop their understanding of games and play, Range of equipment, Youth voice activities to understand pupils wants and needs Outdoor play provision such as OPAL</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A confident and competent group of activity leaders that take initiative and create a more active and inclusive playground for all pupils. Midday supervisors and all staff leading a range of physical activities and joining in with movement daily to role model. A happier, more active playground that meets the needs of all pupils especially SEND and girls.</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550" dirty="0">
                          <a:solidFill>
                            <a:schemeClr val="tx1"/>
                          </a:solidFill>
                          <a:latin typeface="Calibri" panose="020F0502020204030204" pitchFamily="34" charset="0"/>
                          <a:cs typeface="Calibri" panose="020F0502020204030204" pitchFamily="34" charset="0"/>
                        </a:rPr>
                        <a:t>Youth voice data through half-termly surveys and interviews/group discussions with a variety of pupils (leaders, children participating and those that are less active at break times). Conduct regular observations of the playground to gauge activity levels of the least active children. Staff voice and feedback.</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68936110"/>
                  </a:ext>
                </a:extLst>
              </a:tr>
              <a:tr h="164253">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b="1" dirty="0">
                          <a:solidFill>
                            <a:sysClr val="windowText" lastClr="000000"/>
                          </a:solidFill>
                          <a:latin typeface="Calibri" panose="020F0502020204030204" pitchFamily="34" charset="0"/>
                          <a:cs typeface="Calibri" panose="020F0502020204030204" pitchFamily="34" charset="0"/>
                        </a:rPr>
                        <a:t>What impact have you seen?</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Are the improvements sustainable? How?</a:t>
                      </a:r>
                      <a:endParaRPr lang="en-US" sz="700" b="1"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Supporting evidence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b="1" dirty="0">
                          <a:solidFill>
                            <a:sysClr val="windowText" lastClr="000000"/>
                          </a:solidFill>
                          <a:effectLst/>
                          <a:latin typeface="Calibri" panose="020F0502020204030204" pitchFamily="34" charset="0"/>
                          <a:cs typeface="Calibri" panose="020F0502020204030204" pitchFamily="34" charset="0"/>
                        </a:rPr>
                        <a:t>Approx. cost</a:t>
                      </a:r>
                      <a:endParaRPr lang="en-GB" sz="7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3420514327"/>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650" b="1" dirty="0">
                          <a:latin typeface="Calibri" panose="020F0502020204030204" pitchFamily="34" charset="0"/>
                          <a:cs typeface="Calibri" panose="020F0502020204030204" pitchFamily="34" charset="0"/>
                        </a:rPr>
                        <a:t>Evaluate</a:t>
                      </a: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500" dirty="0">
                          <a:solidFill>
                            <a:schemeClr val="tx1"/>
                          </a:solidFill>
                          <a:latin typeface="Calibri" panose="020F0502020204030204" pitchFamily="34" charset="0"/>
                          <a:cs typeface="Calibri" panose="020F0502020204030204" pitchFamily="34" charset="0"/>
                        </a:rPr>
                        <a:t>Activity leaders are leading a broad range of activities and actively seeking children that are not engaged in physical activity during lunch times. Midday supervisors have grown in confidence and far more active and engaged in games with the children. Lunch times are more active with children having fun. Activity options have been tailored to suit the needs of SEND pupils through considerate choices of equipment and the types of games played. Girls are proving to be the hardest group to engage as some are still choosing not to be active.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500" dirty="0">
                          <a:solidFill>
                            <a:schemeClr val="tx1"/>
                          </a:solidFill>
                          <a:latin typeface="Calibri" panose="020F0502020204030204" pitchFamily="34" charset="0"/>
                          <a:cs typeface="Calibri" panose="020F0502020204030204" pitchFamily="34" charset="0"/>
                        </a:rPr>
                        <a:t>Continued training for activity leaders and bringing new leaders into the group to bring new ideas and expertise. More leaders will also mean more activities are able to be delivered. Continued training with midday supervisors. Establish lead midday supervisors to empower them and give them ownership. Continue to listen to SEND pupils and tailor activities to their needs and wants. Focus priorities on engaging girls. Work with least active girls to create activities that are meaningful and enjoyable for them. Do they want to be activity leaders for younger children to give them purpose and confidence?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500" dirty="0">
                          <a:solidFill>
                            <a:schemeClr val="tx1"/>
                          </a:solidFill>
                          <a:latin typeface="Calibri" panose="020F0502020204030204" pitchFamily="34" charset="0"/>
                          <a:cs typeface="Calibri" panose="020F0502020204030204" pitchFamily="34" charset="0"/>
                        </a:rPr>
                        <a:t>100 out of 100 activity leaders want to carry on with this role next year. 30 more children have enquired to joining the team. Meetings and the end of year survey have shown all leaders feel positive and enjoy making a difference for others. Interviews by random selection were conducted and 92% of pupils were either 'happy' or 'very happy' with the activities on offer at lunch time. End of year physical activity survey findings such as:</a:t>
                      </a:r>
                    </a:p>
                    <a:p>
                      <a:pPr marL="0" marR="0" lvl="0" indent="0" algn="l" defTabSz="575981" rtl="0" eaLnBrk="1" fontAlgn="auto" latinLnBrk="0" hangingPunct="1">
                        <a:lnSpc>
                          <a:spcPct val="100000"/>
                        </a:lnSpc>
                        <a:spcBef>
                          <a:spcPts val="0"/>
                        </a:spcBef>
                        <a:spcAft>
                          <a:spcPts val="0"/>
                        </a:spcAft>
                        <a:buClrTx/>
                        <a:buSzTx/>
                        <a:buFontTx/>
                        <a:buNone/>
                        <a:tabLst/>
                        <a:defRPr/>
                      </a:pPr>
                      <a:r>
                        <a:rPr lang="en-US" sz="500" dirty="0">
                          <a:solidFill>
                            <a:schemeClr val="tx1"/>
                          </a:solidFill>
                          <a:latin typeface="Calibri" panose="020F0502020204030204" pitchFamily="34" charset="0"/>
                          <a:cs typeface="Calibri" panose="020F0502020204030204" pitchFamily="34" charset="0"/>
                        </a:rPr>
                        <a:t>- Am I involved with games at lunch       time - 89% Yes</a:t>
                      </a:r>
                    </a:p>
                    <a:p>
                      <a:pPr marL="0" marR="0" lvl="0" indent="0" algn="l" defTabSz="575981" rtl="0" eaLnBrk="1" fontAlgn="auto" latinLnBrk="0" hangingPunct="1">
                        <a:lnSpc>
                          <a:spcPct val="100000"/>
                        </a:lnSpc>
                        <a:spcBef>
                          <a:spcPts val="0"/>
                        </a:spcBef>
                        <a:spcAft>
                          <a:spcPts val="0"/>
                        </a:spcAft>
                        <a:buClrTx/>
                        <a:buSzTx/>
                        <a:buFontTx/>
                        <a:buNone/>
                        <a:tabLst/>
                        <a:defRPr/>
                      </a:pPr>
                      <a:r>
                        <a:rPr lang="en-US" sz="500" dirty="0">
                          <a:solidFill>
                            <a:schemeClr val="tx1"/>
                          </a:solidFill>
                          <a:latin typeface="Calibri" panose="020F0502020204030204" pitchFamily="34" charset="0"/>
                          <a:cs typeface="Calibri" panose="020F0502020204030204" pitchFamily="34" charset="0"/>
                        </a:rPr>
                        <a:t>- Do I enjoy lunch time? 97% Yes</a:t>
                      </a:r>
                    </a:p>
                    <a:p>
                      <a:pPr marL="0" marR="0" lvl="0" indent="0" algn="l" defTabSz="575981" rtl="0" eaLnBrk="1" fontAlgn="auto" latinLnBrk="0" hangingPunct="1">
                        <a:lnSpc>
                          <a:spcPct val="100000"/>
                        </a:lnSpc>
                        <a:spcBef>
                          <a:spcPts val="0"/>
                        </a:spcBef>
                        <a:spcAft>
                          <a:spcPts val="0"/>
                        </a:spcAft>
                        <a:buClrTx/>
                        <a:buSzTx/>
                        <a:buFontTx/>
                        <a:buNone/>
                        <a:tabLst/>
                        <a:defRPr/>
                      </a:pPr>
                      <a:r>
                        <a:rPr lang="en-US" sz="500" dirty="0">
                          <a:solidFill>
                            <a:schemeClr val="tx1"/>
                          </a:solidFill>
                          <a:latin typeface="Calibri" panose="020F0502020204030204" pitchFamily="34" charset="0"/>
                          <a:cs typeface="Calibri" panose="020F0502020204030204" pitchFamily="34" charset="0"/>
                        </a:rPr>
                        <a:t>- Have I joined in with a game with the activity leaders? 100% Yes</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Physical Resources - £1000</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500" dirty="0">
                        <a:solidFill>
                          <a:schemeClr val="tx1"/>
                        </a:solidFill>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CPD for staff - £500</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500" dirty="0">
                        <a:solidFill>
                          <a:schemeClr val="tx1"/>
                        </a:solidFill>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OPAL - £8000</a:t>
                      </a:r>
                      <a:endParaRPr lang="en-US" sz="600" b="1" dirty="0">
                        <a:solidFill>
                          <a:schemeClr val="tx1"/>
                        </a:solidFill>
                        <a:latin typeface="Calibri" panose="020F0502020204030204" pitchFamily="34" charset="0"/>
                        <a:cs typeface="Calibri" panose="020F0502020204030204" pitchFamily="34" charset="0"/>
                      </a:endParaRP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72556584"/>
                  </a:ext>
                </a:extLst>
              </a:tr>
            </a:tbl>
          </a:graphicData>
        </a:graphic>
      </p:graphicFrame>
      <p:sp>
        <p:nvSpPr>
          <p:cNvPr id="5" name="TextBox 4">
            <a:extLst>
              <a:ext uri="{FF2B5EF4-FFF2-40B4-BE49-F238E27FC236}">
                <a16:creationId xmlns:a16="http://schemas.microsoft.com/office/drawing/2014/main" id="{7C0CE318-2120-E324-9292-5A86D8597144}"/>
              </a:ext>
            </a:extLst>
          </p:cNvPr>
          <p:cNvSpPr txBox="1"/>
          <p:nvPr/>
        </p:nvSpPr>
        <p:spPr>
          <a:xfrm>
            <a:off x="241825" y="226711"/>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Plan, monitor and evaluate (2025/2026)</a:t>
            </a:r>
          </a:p>
        </p:txBody>
      </p:sp>
      <p:sp>
        <p:nvSpPr>
          <p:cNvPr id="6" name="TextBox 5">
            <a:extLst>
              <a:ext uri="{FF2B5EF4-FFF2-40B4-BE49-F238E27FC236}">
                <a16:creationId xmlns:a16="http://schemas.microsoft.com/office/drawing/2014/main" id="{06D3BCB3-9898-8FE9-7C31-95AA52B74F02}"/>
              </a:ext>
            </a:extLst>
          </p:cNvPr>
          <p:cNvSpPr txBox="1"/>
          <p:nvPr/>
        </p:nvSpPr>
        <p:spPr>
          <a:xfrm>
            <a:off x="241826" y="599839"/>
            <a:ext cx="3255432" cy="215444"/>
          </a:xfrm>
          <a:prstGeom prst="rect">
            <a:avLst/>
          </a:prstGeom>
          <a:noFill/>
        </p:spPr>
        <p:txBody>
          <a:bodyPr wrap="square" rtlCol="0">
            <a:spAutoFit/>
          </a:bodyPr>
          <a:lstStyle/>
          <a:p>
            <a:r>
              <a:rPr lang="en-US" sz="800" b="1" dirty="0">
                <a:solidFill>
                  <a:srgbClr val="FF0000"/>
                </a:solidFill>
                <a:latin typeface="Calibri" panose="020F0502020204030204" pitchFamily="34" charset="0"/>
                <a:cs typeface="Calibri" panose="020F0502020204030204" pitchFamily="34" charset="0"/>
              </a:rPr>
              <a:t>Example objective shown below is for reference purposes only:</a:t>
            </a:r>
          </a:p>
        </p:txBody>
      </p:sp>
    </p:spTree>
    <p:extLst>
      <p:ext uri="{BB962C8B-B14F-4D97-AF65-F5344CB8AC3E}">
        <p14:creationId xmlns:p14="http://schemas.microsoft.com/office/powerpoint/2010/main" val="20704661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CA891C-7B14-166A-A3BA-79F6E8E36AD9}"/>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83FCC5BF-69B1-8281-8BAD-88861BCEBDC1}"/>
              </a:ext>
            </a:extLst>
          </p:cNvPr>
          <p:cNvPicPr>
            <a:picLocks noChangeAspect="1"/>
          </p:cNvPicPr>
          <p:nvPr/>
        </p:nvPicPr>
        <p:blipFill>
          <a:blip r:embed="rId2"/>
          <a:stretch>
            <a:fillRect/>
          </a:stretch>
        </p:blipFill>
        <p:spPr>
          <a:xfrm>
            <a:off x="-16769" y="0"/>
            <a:ext cx="6166284" cy="4322536"/>
          </a:xfrm>
          <a:prstGeom prst="rect">
            <a:avLst/>
          </a:prstGeom>
        </p:spPr>
      </p:pic>
      <p:sp>
        <p:nvSpPr>
          <p:cNvPr id="4" name="TextBox 3">
            <a:extLst>
              <a:ext uri="{FF2B5EF4-FFF2-40B4-BE49-F238E27FC236}">
                <a16:creationId xmlns:a16="http://schemas.microsoft.com/office/drawing/2014/main" id="{1CFA53F3-F0F5-4362-4434-1CA64B94EA7D}"/>
              </a:ext>
            </a:extLst>
          </p:cNvPr>
          <p:cNvSpPr txBox="1"/>
          <p:nvPr/>
        </p:nvSpPr>
        <p:spPr>
          <a:xfrm>
            <a:off x="241825" y="208550"/>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Your objective:</a:t>
            </a:r>
          </a:p>
        </p:txBody>
      </p:sp>
      <p:graphicFrame>
        <p:nvGraphicFramePr>
          <p:cNvPr id="2" name="Table 1">
            <a:extLst>
              <a:ext uri="{FF2B5EF4-FFF2-40B4-BE49-F238E27FC236}">
                <a16:creationId xmlns:a16="http://schemas.microsoft.com/office/drawing/2014/main" id="{F06D8B73-1069-A20D-8F57-8B1AA064904F}"/>
              </a:ext>
            </a:extLst>
          </p:cNvPr>
          <p:cNvGraphicFramePr>
            <a:graphicFrameLocks noGrp="1"/>
          </p:cNvGraphicFramePr>
          <p:nvPr>
            <p:extLst>
              <p:ext uri="{D42A27DB-BD31-4B8C-83A1-F6EECF244321}">
                <p14:modId xmlns:p14="http://schemas.microsoft.com/office/powerpoint/2010/main" val="96189056"/>
              </p:ext>
            </p:extLst>
          </p:nvPr>
        </p:nvGraphicFramePr>
        <p:xfrm>
          <a:off x="294842" y="441008"/>
          <a:ext cx="5530128" cy="3878580"/>
        </p:xfrm>
        <a:graphic>
          <a:graphicData uri="http://schemas.openxmlformats.org/drawingml/2006/table">
            <a:tbl>
              <a:tblPr firstRow="1" bandRow="1">
                <a:tableStyleId>{5C22544A-7EE6-4342-B048-85BDC9FD1C3A}</a:tableStyleId>
              </a:tblPr>
              <a:tblGrid>
                <a:gridCol w="497638">
                  <a:extLst>
                    <a:ext uri="{9D8B030D-6E8A-4147-A177-3AD203B41FA5}">
                      <a16:colId xmlns:a16="http://schemas.microsoft.com/office/drawing/2014/main" val="1397519339"/>
                    </a:ext>
                  </a:extLst>
                </a:gridCol>
                <a:gridCol w="1089660">
                  <a:extLst>
                    <a:ext uri="{9D8B030D-6E8A-4147-A177-3AD203B41FA5}">
                      <a16:colId xmlns:a16="http://schemas.microsoft.com/office/drawing/2014/main" val="3874769663"/>
                    </a:ext>
                  </a:extLst>
                </a:gridCol>
                <a:gridCol w="1510964">
                  <a:extLst>
                    <a:ext uri="{9D8B030D-6E8A-4147-A177-3AD203B41FA5}">
                      <a16:colId xmlns:a16="http://schemas.microsoft.com/office/drawing/2014/main" val="279180329"/>
                    </a:ext>
                  </a:extLst>
                </a:gridCol>
                <a:gridCol w="1422736">
                  <a:extLst>
                    <a:ext uri="{9D8B030D-6E8A-4147-A177-3AD203B41FA5}">
                      <a16:colId xmlns:a16="http://schemas.microsoft.com/office/drawing/2014/main" val="1419483341"/>
                    </a:ext>
                  </a:extLst>
                </a:gridCol>
                <a:gridCol w="1009130">
                  <a:extLst>
                    <a:ext uri="{9D8B030D-6E8A-4147-A177-3AD203B41FA5}">
                      <a16:colId xmlns:a16="http://schemas.microsoft.com/office/drawing/2014/main" val="1532179531"/>
                    </a:ext>
                  </a:extLst>
                </a:gridCol>
              </a:tblGrid>
              <a:tr h="226247">
                <a:tc>
                  <a:txBody>
                    <a:bodyPr/>
                    <a:lstStyle/>
                    <a:p>
                      <a:pPr algn="ct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dirty="0">
                          <a:solidFill>
                            <a:sysClr val="windowText" lastClr="000000"/>
                          </a:solidFill>
                          <a:latin typeface="Calibri" panose="020F0502020204030204" pitchFamily="34" charset="0"/>
                          <a:cs typeface="Calibri" panose="020F0502020204030204" pitchFamily="34" charset="0"/>
                        </a:rPr>
                        <a:t>Intent - what is your objective?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Implementation - How will you achieve this?</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Impact - What do you hope to see?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dirty="0">
                          <a:solidFill>
                            <a:sysClr val="windowText" lastClr="000000"/>
                          </a:solidFill>
                          <a:effectLst/>
                          <a:latin typeface="Calibri" panose="020F0502020204030204" pitchFamily="34" charset="0"/>
                          <a:cs typeface="Calibri" panose="020F0502020204030204" pitchFamily="34" charset="0"/>
                        </a:rPr>
                        <a:t>Supporting evidence</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938675785"/>
                  </a:ext>
                </a:extLst>
              </a:tr>
              <a:tr h="255862">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650" b="1" dirty="0">
                          <a:effectLst/>
                          <a:latin typeface="Calibri" panose="020F0502020204030204" pitchFamily="34" charset="0"/>
                          <a:cs typeface="Calibri" panose="020F0502020204030204" pitchFamily="34" charset="0"/>
                        </a:rPr>
                        <a:t>Plan and monitor</a:t>
                      </a:r>
                      <a:br>
                        <a:rPr lang="en-US" sz="700" b="1" dirty="0">
                          <a:effectLst/>
                          <a:latin typeface="Calibri" panose="020F0502020204030204" pitchFamily="34" charset="0"/>
                          <a:cs typeface="Calibri" panose="020F0502020204030204" pitchFamily="34" charset="0"/>
                        </a:rPr>
                      </a:br>
                      <a:r>
                        <a:rPr lang="en-US" sz="500" b="1" dirty="0">
                          <a:effectLst/>
                          <a:latin typeface="Calibri" panose="020F0502020204030204" pitchFamily="34" charset="0"/>
                          <a:cs typeface="Calibri" panose="020F0502020204030204" pitchFamily="34" charset="0"/>
                        </a:rPr>
                        <a:t>(Complete now and monitor)</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US" sz="600" dirty="0">
                          <a:solidFill>
                            <a:schemeClr val="tx1"/>
                          </a:solidFill>
                          <a:latin typeface="Calibri" panose="020F0502020204030204" pitchFamily="34" charset="0"/>
                          <a:cs typeface="Calibri" panose="020F0502020204030204" pitchFamily="34" charset="0"/>
                        </a:rPr>
                        <a:t>To give challenging OAA opportunities to each year group in the school. To invest in taking children to local landmarks and allowing them the opportunity to see what is on offer within their locality.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PE lead to consult with a local outdoor pursuits expert and decide which age range will do what type of activity. </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solidFill>
                          <a:schemeClr val="tx1"/>
                        </a:solidFill>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solidFill>
                          <a:schemeClr val="tx1"/>
                        </a:solidFill>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It is decided that:</a:t>
                      </a: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R + Y1 – 1 day Forest Schools</a:t>
                      </a: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Y1 – Rock scrambling and navigation with a walk</a:t>
                      </a: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Y2 - Caving and climbing</a:t>
                      </a: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Y3 – Rock scrambling, map reading and problem solving   </a:t>
                      </a: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Y4 – Mountain walk (Pen-Y-Ghent)</a:t>
                      </a: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Y5 – Mountain walk (Ingleborough)</a:t>
                      </a: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Y6 – Mountain walk (</a:t>
                      </a:r>
                      <a:r>
                        <a:rPr lang="en-US" sz="600" dirty="0" err="1">
                          <a:solidFill>
                            <a:schemeClr val="tx1"/>
                          </a:solidFill>
                          <a:latin typeface="Calibri" panose="020F0502020204030204" pitchFamily="34" charset="0"/>
                          <a:cs typeface="Calibri" panose="020F0502020204030204" pitchFamily="34" charset="0"/>
                        </a:rPr>
                        <a:t>Whernside</a:t>
                      </a:r>
                      <a:r>
                        <a:rPr lang="en-US" sz="600" dirty="0">
                          <a:solidFill>
                            <a:schemeClr val="tx1"/>
                          </a:solidFill>
                          <a:latin typeface="Calibri" panose="020F0502020204030204" pitchFamily="34" charset="0"/>
                          <a:cs typeface="Calibri" panose="020F0502020204030204" pitchFamily="34" charset="0"/>
                        </a:rPr>
                        <a:t>)</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We hope to see children challenging themselves in their local area to overcome problems, anxieties and to show determination and resilience to complete the day. </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US" sz="600" dirty="0">
                          <a:solidFill>
                            <a:schemeClr val="tx1"/>
                          </a:solidFill>
                          <a:latin typeface="Calibri" panose="020F0502020204030204" pitchFamily="34" charset="0"/>
                          <a:cs typeface="Calibri" panose="020F0502020204030204" pitchFamily="34" charset="0"/>
                        </a:rPr>
                        <a:t>We will monitor student voice after the activities to see what impact the day has had on the children.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68936110"/>
                  </a:ext>
                </a:extLst>
              </a:tr>
              <a:tr h="164253">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b="1" dirty="0">
                          <a:solidFill>
                            <a:sysClr val="windowText" lastClr="000000"/>
                          </a:solidFill>
                          <a:latin typeface="Calibri" panose="020F0502020204030204" pitchFamily="34" charset="0"/>
                          <a:cs typeface="Calibri" panose="020F0502020204030204" pitchFamily="34" charset="0"/>
                        </a:rPr>
                        <a:t>What impact have you seen?</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Are the improvements sustainable? How?</a:t>
                      </a:r>
                      <a:endParaRPr lang="en-US" sz="700" b="1"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Supporting evidence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b="1" dirty="0">
                          <a:solidFill>
                            <a:sysClr val="windowText" lastClr="000000"/>
                          </a:solidFill>
                          <a:effectLst/>
                          <a:latin typeface="Calibri" panose="020F0502020204030204" pitchFamily="34" charset="0"/>
                          <a:cs typeface="Calibri" panose="020F0502020204030204" pitchFamily="34" charset="0"/>
                        </a:rPr>
                        <a:t>Approx. cost</a:t>
                      </a:r>
                      <a:endParaRPr lang="en-GB" sz="7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3420514327"/>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650" b="1" dirty="0">
                          <a:latin typeface="Calibri" panose="020F0502020204030204" pitchFamily="34" charset="0"/>
                          <a:cs typeface="Calibri" panose="020F0502020204030204" pitchFamily="34" charset="0"/>
                        </a:rPr>
                        <a:t>Evaluate</a:t>
                      </a:r>
                      <a:r>
                        <a:rPr lang="en-US" sz="700" b="1" dirty="0">
                          <a:latin typeface="Calibri" panose="020F0502020204030204" pitchFamily="34" charset="0"/>
                          <a:cs typeface="Calibri" panose="020F0502020204030204" pitchFamily="34" charset="0"/>
                        </a:rPr>
                        <a:t> </a:t>
                      </a:r>
                      <a:r>
                        <a:rPr lang="en-US" sz="500" b="1" dirty="0">
                          <a:latin typeface="Calibri" panose="020F0502020204030204" pitchFamily="34" charset="0"/>
                          <a:cs typeface="Calibri" panose="020F0502020204030204" pitchFamily="34" charset="0"/>
                        </a:rPr>
                        <a:t>(Complete in July)</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Many of the children have completed a walk up one of the local mountains that they had not been up before. Children were able to see the different types of rock found on the mountains, learn about the local geography and caving systems as well as plant species which grow. They have developed in confidence when tackling more difficult challenges and many of them learned that they could walk and sustain walking for a long period of time.  </a:t>
                      </a:r>
                    </a:p>
                    <a:p>
                      <a:pPr algn="l">
                        <a:lnSpc>
                          <a:spcPct val="100000"/>
                        </a:lnSpc>
                      </a:pPr>
                      <a:endParaRPr lang="en-US" sz="45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The children have become more resilient and know they can achieve a goal if they set their mind on it. Hopefully we can find a way to carry on the OAA provision outside of the school building so that all children can walk all of the three peaks before they leave primary school. </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solidFill>
                          <a:schemeClr val="tx1"/>
                        </a:solidFill>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solidFill>
                          <a:schemeClr val="tx1"/>
                        </a:solidFill>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Since participating in the climbing, 4 children now attend a local climbing center once per week. </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73% of the children in Y6 had never been up </a:t>
                      </a:r>
                      <a:r>
                        <a:rPr lang="en-US" sz="600" dirty="0" err="1">
                          <a:solidFill>
                            <a:schemeClr val="tx1"/>
                          </a:solidFill>
                          <a:latin typeface="Calibri" panose="020F0502020204030204" pitchFamily="34" charset="0"/>
                          <a:cs typeface="Calibri" panose="020F0502020204030204" pitchFamily="34" charset="0"/>
                        </a:rPr>
                        <a:t>Whernside</a:t>
                      </a:r>
                      <a:endParaRPr lang="en-US" sz="600" dirty="0">
                        <a:solidFill>
                          <a:schemeClr val="tx1"/>
                        </a:solidFill>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68% of children in Y5 had never been up Ingleborough</a:t>
                      </a: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41% of Y4 children had never been up Pen-Y-Ghent</a:t>
                      </a: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Only 4 of the children in Y2 had been caving before </a:t>
                      </a: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Only 2 of the Y2 children had climbed outdoors before</a:t>
                      </a: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77% of children had not heard of the </a:t>
                      </a:r>
                      <a:r>
                        <a:rPr lang="en-US" sz="600" dirty="0" err="1">
                          <a:solidFill>
                            <a:schemeClr val="tx1"/>
                          </a:solidFill>
                          <a:latin typeface="Calibri" panose="020F0502020204030204" pitchFamily="34" charset="0"/>
                          <a:cs typeface="Calibri" panose="020F0502020204030204" pitchFamily="34" charset="0"/>
                        </a:rPr>
                        <a:t>Norber</a:t>
                      </a:r>
                      <a:r>
                        <a:rPr lang="en-US" sz="600" dirty="0">
                          <a:solidFill>
                            <a:schemeClr val="tx1"/>
                          </a:solidFill>
                          <a:latin typeface="Calibri" panose="020F0502020204030204" pitchFamily="34" charset="0"/>
                          <a:cs typeface="Calibri" panose="020F0502020204030204" pitchFamily="34" charset="0"/>
                        </a:rPr>
                        <a:t> </a:t>
                      </a:r>
                      <a:r>
                        <a:rPr lang="en-US" sz="600" dirty="0" err="1">
                          <a:solidFill>
                            <a:schemeClr val="tx1"/>
                          </a:solidFill>
                          <a:latin typeface="Calibri" panose="020F0502020204030204" pitchFamily="34" charset="0"/>
                          <a:cs typeface="Calibri" panose="020F0502020204030204" pitchFamily="34" charset="0"/>
                        </a:rPr>
                        <a:t>Erratics</a:t>
                      </a:r>
                      <a:r>
                        <a:rPr lang="en-US" sz="600" dirty="0">
                          <a:solidFill>
                            <a:schemeClr val="tx1"/>
                          </a:solidFill>
                          <a:latin typeface="Calibri" panose="020F0502020204030204" pitchFamily="34" charset="0"/>
                          <a:cs typeface="Calibri" panose="020F0502020204030204" pitchFamily="34" charset="0"/>
                        </a:rPr>
                        <a:t> before. </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£400 per trip</a:t>
                      </a: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 £2400</a:t>
                      </a:r>
                    </a:p>
                    <a:p>
                      <a:pPr algn="l">
                        <a:lnSpc>
                          <a:spcPct val="100000"/>
                        </a:lnSpc>
                      </a:pPr>
                      <a:endParaRPr lang="en-US" sz="600" b="1" dirty="0">
                        <a:solidFill>
                          <a:schemeClr val="tx1"/>
                        </a:solidFill>
                        <a:latin typeface="Calibri" panose="020F0502020204030204" pitchFamily="34" charset="0"/>
                        <a:cs typeface="Calibri" panose="020F0502020204030204" pitchFamily="34" charset="0"/>
                      </a:endParaRP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72556584"/>
                  </a:ext>
                </a:extLst>
              </a:tr>
            </a:tbl>
          </a:graphicData>
        </a:graphic>
      </p:graphicFrame>
    </p:spTree>
    <p:extLst>
      <p:ext uri="{BB962C8B-B14F-4D97-AF65-F5344CB8AC3E}">
        <p14:creationId xmlns:p14="http://schemas.microsoft.com/office/powerpoint/2010/main" val="31206585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49E3F4-B61C-457A-E840-C9EE07D9A22E}"/>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4EEA956D-2CFF-5B2C-CD1B-06FDF2099C49}"/>
              </a:ext>
            </a:extLst>
          </p:cNvPr>
          <p:cNvPicPr>
            <a:picLocks noChangeAspect="1"/>
          </p:cNvPicPr>
          <p:nvPr/>
        </p:nvPicPr>
        <p:blipFill>
          <a:blip r:embed="rId2"/>
          <a:stretch>
            <a:fillRect/>
          </a:stretch>
        </p:blipFill>
        <p:spPr>
          <a:xfrm>
            <a:off x="-16769" y="0"/>
            <a:ext cx="6166284" cy="4322536"/>
          </a:xfrm>
          <a:prstGeom prst="rect">
            <a:avLst/>
          </a:prstGeom>
        </p:spPr>
      </p:pic>
      <p:sp>
        <p:nvSpPr>
          <p:cNvPr id="4" name="TextBox 3">
            <a:extLst>
              <a:ext uri="{FF2B5EF4-FFF2-40B4-BE49-F238E27FC236}">
                <a16:creationId xmlns:a16="http://schemas.microsoft.com/office/drawing/2014/main" id="{08956E3B-44E3-C739-9807-F5B3AC764123}"/>
              </a:ext>
            </a:extLst>
          </p:cNvPr>
          <p:cNvSpPr txBox="1"/>
          <p:nvPr/>
        </p:nvSpPr>
        <p:spPr>
          <a:xfrm>
            <a:off x="241825" y="208550"/>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Your objective:</a:t>
            </a:r>
          </a:p>
        </p:txBody>
      </p:sp>
      <p:graphicFrame>
        <p:nvGraphicFramePr>
          <p:cNvPr id="2" name="Table 1">
            <a:extLst>
              <a:ext uri="{FF2B5EF4-FFF2-40B4-BE49-F238E27FC236}">
                <a16:creationId xmlns:a16="http://schemas.microsoft.com/office/drawing/2014/main" id="{3E931EEE-F173-2C9E-A785-A1E6D92FD218}"/>
              </a:ext>
            </a:extLst>
          </p:cNvPr>
          <p:cNvGraphicFramePr>
            <a:graphicFrameLocks noGrp="1"/>
          </p:cNvGraphicFramePr>
          <p:nvPr>
            <p:extLst>
              <p:ext uri="{D42A27DB-BD31-4B8C-83A1-F6EECF244321}">
                <p14:modId xmlns:p14="http://schemas.microsoft.com/office/powerpoint/2010/main" val="2494319553"/>
              </p:ext>
            </p:extLst>
          </p:nvPr>
        </p:nvGraphicFramePr>
        <p:xfrm>
          <a:off x="294842" y="694098"/>
          <a:ext cx="5530128" cy="3238500"/>
        </p:xfrm>
        <a:graphic>
          <a:graphicData uri="http://schemas.openxmlformats.org/drawingml/2006/table">
            <a:tbl>
              <a:tblPr firstRow="1" bandRow="1">
                <a:tableStyleId>{5C22544A-7EE6-4342-B048-85BDC9FD1C3A}</a:tableStyleId>
              </a:tblPr>
              <a:tblGrid>
                <a:gridCol w="497638">
                  <a:extLst>
                    <a:ext uri="{9D8B030D-6E8A-4147-A177-3AD203B41FA5}">
                      <a16:colId xmlns:a16="http://schemas.microsoft.com/office/drawing/2014/main" val="1397519339"/>
                    </a:ext>
                  </a:extLst>
                </a:gridCol>
                <a:gridCol w="1089660">
                  <a:extLst>
                    <a:ext uri="{9D8B030D-6E8A-4147-A177-3AD203B41FA5}">
                      <a16:colId xmlns:a16="http://schemas.microsoft.com/office/drawing/2014/main" val="3874769663"/>
                    </a:ext>
                  </a:extLst>
                </a:gridCol>
                <a:gridCol w="1510964">
                  <a:extLst>
                    <a:ext uri="{9D8B030D-6E8A-4147-A177-3AD203B41FA5}">
                      <a16:colId xmlns:a16="http://schemas.microsoft.com/office/drawing/2014/main" val="279180329"/>
                    </a:ext>
                  </a:extLst>
                </a:gridCol>
                <a:gridCol w="1422736">
                  <a:extLst>
                    <a:ext uri="{9D8B030D-6E8A-4147-A177-3AD203B41FA5}">
                      <a16:colId xmlns:a16="http://schemas.microsoft.com/office/drawing/2014/main" val="1419483341"/>
                    </a:ext>
                  </a:extLst>
                </a:gridCol>
                <a:gridCol w="1009130">
                  <a:extLst>
                    <a:ext uri="{9D8B030D-6E8A-4147-A177-3AD203B41FA5}">
                      <a16:colId xmlns:a16="http://schemas.microsoft.com/office/drawing/2014/main" val="1532179531"/>
                    </a:ext>
                  </a:extLst>
                </a:gridCol>
              </a:tblGrid>
              <a:tr h="226247">
                <a:tc>
                  <a:txBody>
                    <a:bodyPr/>
                    <a:lstStyle/>
                    <a:p>
                      <a:pPr algn="ct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dirty="0">
                          <a:solidFill>
                            <a:sysClr val="windowText" lastClr="000000"/>
                          </a:solidFill>
                          <a:latin typeface="Calibri" panose="020F0502020204030204" pitchFamily="34" charset="0"/>
                          <a:cs typeface="Calibri" panose="020F0502020204030204" pitchFamily="34" charset="0"/>
                        </a:rPr>
                        <a:t>Intent - what is your objective?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Implementation - How will you achieve this?</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Impact - What do you hope to see?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dirty="0">
                          <a:solidFill>
                            <a:sysClr val="windowText" lastClr="000000"/>
                          </a:solidFill>
                          <a:effectLst/>
                          <a:latin typeface="Calibri" panose="020F0502020204030204" pitchFamily="34" charset="0"/>
                          <a:cs typeface="Calibri" panose="020F0502020204030204" pitchFamily="34" charset="0"/>
                        </a:rPr>
                        <a:t>Supporting evidence</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938675785"/>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650" b="1" dirty="0">
                          <a:effectLst/>
                          <a:latin typeface="Calibri" panose="020F0502020204030204" pitchFamily="34" charset="0"/>
                          <a:cs typeface="Calibri" panose="020F0502020204030204" pitchFamily="34" charset="0"/>
                        </a:rPr>
                        <a:t>Plan and monitor</a:t>
                      </a:r>
                      <a:br>
                        <a:rPr lang="en-US" sz="700" b="1" dirty="0">
                          <a:effectLst/>
                          <a:latin typeface="Calibri" panose="020F0502020204030204" pitchFamily="34" charset="0"/>
                          <a:cs typeface="Calibri" panose="020F0502020204030204" pitchFamily="34" charset="0"/>
                        </a:rPr>
                      </a:br>
                      <a:r>
                        <a:rPr lang="en-US" sz="500" b="1" dirty="0">
                          <a:effectLst/>
                          <a:latin typeface="Calibri" panose="020F0502020204030204" pitchFamily="34" charset="0"/>
                          <a:cs typeface="Calibri" panose="020F0502020204030204" pitchFamily="34" charset="0"/>
                        </a:rPr>
                        <a:t>(Complete now and monitor)</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US" sz="600" dirty="0">
                          <a:solidFill>
                            <a:schemeClr val="tx1"/>
                          </a:solidFill>
                          <a:latin typeface="Calibri" panose="020F0502020204030204" pitchFamily="34" charset="0"/>
                          <a:cs typeface="Calibri" panose="020F0502020204030204" pitchFamily="34" charset="0"/>
                        </a:rPr>
                        <a:t>Provide in-school opportunities for children to participate in regular competitive sports and activities and to be able to challenge themselves and others. </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p>
                      <a:pPr algn="l">
                        <a:lnSpc>
                          <a:spcPct val="100000"/>
                        </a:lnSpc>
                      </a:pPr>
                      <a:r>
                        <a:rPr lang="en-US" sz="600" dirty="0">
                          <a:solidFill>
                            <a:schemeClr val="tx1"/>
                          </a:solidFill>
                          <a:latin typeface="Calibri" panose="020F0502020204030204" pitchFamily="34" charset="0"/>
                          <a:cs typeface="Calibri" panose="020F0502020204030204" pitchFamily="34" charset="0"/>
                        </a:rPr>
                        <a:t>To make sure all children have access to competitive sport and at KS2, to have this opportunity against other schools.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Children will take part in half termly inter house competitions during PE where all children will compete. </a:t>
                      </a: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Y5 and 6 will also have the opportunity to host and lead the competitions for the youngest children. </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solidFill>
                          <a:schemeClr val="tx1"/>
                        </a:solidFill>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During the school year, every child in KS2 will have the opportunity to represent the school in at least one inter-schools competition. </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solidFill>
                          <a:schemeClr val="tx1"/>
                        </a:solidFill>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We hope to see the enjoyment and desire to take part in competitive sport through each child. We would like to see natural leaders take control of competitions and events and allow children to experience different ways of being involved in competitive sports; from a player to a coach/tactician, a referee or umpire to an organizer planning the competitions.</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We will have a PE tracker to monitor what the children have taken part in. </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68936110"/>
                  </a:ext>
                </a:extLst>
              </a:tr>
              <a:tr h="164253">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b="1" dirty="0">
                          <a:solidFill>
                            <a:sysClr val="windowText" lastClr="000000"/>
                          </a:solidFill>
                          <a:latin typeface="Calibri" panose="020F0502020204030204" pitchFamily="34" charset="0"/>
                          <a:cs typeface="Calibri" panose="020F0502020204030204" pitchFamily="34" charset="0"/>
                        </a:rPr>
                        <a:t>What impact have you seen?</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Are the improvements sustainable? How?</a:t>
                      </a:r>
                      <a:endParaRPr lang="en-US" sz="700" b="1"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Supporting evidence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b="1" dirty="0">
                          <a:solidFill>
                            <a:sysClr val="windowText" lastClr="000000"/>
                          </a:solidFill>
                          <a:effectLst/>
                          <a:latin typeface="Calibri" panose="020F0502020204030204" pitchFamily="34" charset="0"/>
                          <a:cs typeface="Calibri" panose="020F0502020204030204" pitchFamily="34" charset="0"/>
                        </a:rPr>
                        <a:t>Approx. cost</a:t>
                      </a:r>
                      <a:endParaRPr lang="en-GB" sz="7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3420514327"/>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650" b="1" dirty="0">
                          <a:latin typeface="Calibri" panose="020F0502020204030204" pitchFamily="34" charset="0"/>
                          <a:cs typeface="Calibri" panose="020F0502020204030204" pitchFamily="34" charset="0"/>
                        </a:rPr>
                        <a:t>Evaluate</a:t>
                      </a:r>
                      <a:r>
                        <a:rPr lang="en-US" sz="700" b="1" dirty="0">
                          <a:latin typeface="Calibri" panose="020F0502020204030204" pitchFamily="34" charset="0"/>
                          <a:cs typeface="Calibri" panose="020F0502020204030204" pitchFamily="34" charset="0"/>
                        </a:rPr>
                        <a:t> </a:t>
                      </a:r>
                      <a:r>
                        <a:rPr lang="en-US" sz="500" b="1" dirty="0">
                          <a:latin typeface="Calibri" panose="020F0502020204030204" pitchFamily="34" charset="0"/>
                          <a:cs typeface="Calibri" panose="020F0502020204030204" pitchFamily="34" charset="0"/>
                        </a:rPr>
                        <a:t>(Complete in July)</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We have had a vigorous inter house competition taking place on a half termly basis which has seen children thrive and develop through competitive sport. They have learned to play, lead, referee, </a:t>
                      </a:r>
                      <a:r>
                        <a:rPr lang="en-US" sz="600" dirty="0" err="1">
                          <a:solidFill>
                            <a:schemeClr val="tx1"/>
                          </a:solidFill>
                          <a:latin typeface="Calibri" panose="020F0502020204030204" pitchFamily="34" charset="0"/>
                          <a:cs typeface="Calibri" panose="020F0502020204030204" pitchFamily="34" charset="0"/>
                        </a:rPr>
                        <a:t>organise</a:t>
                      </a:r>
                      <a:r>
                        <a:rPr lang="en-US" sz="600" dirty="0">
                          <a:solidFill>
                            <a:schemeClr val="tx1"/>
                          </a:solidFill>
                          <a:latin typeface="Calibri" panose="020F0502020204030204" pitchFamily="34" charset="0"/>
                          <a:cs typeface="Calibri" panose="020F0502020204030204" pitchFamily="34" charset="0"/>
                        </a:rPr>
                        <a:t> and run competitions. 100% of the school has taken part in at lease 5 inter house competitions this academic year. </a:t>
                      </a:r>
                    </a:p>
                    <a:p>
                      <a:pPr algn="l">
                        <a:lnSpc>
                          <a:spcPct val="100000"/>
                        </a:lnSpc>
                      </a:pPr>
                      <a:endParaRPr lang="en-US" sz="45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Competition is now embedded during lesson time and is participated in at inter house level at the end of every half term. </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Excel spreadsheet station each child’s participation in house events and competitions. </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solidFill>
                          <a:schemeClr val="tx1"/>
                        </a:solidFill>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MTP’s that have competition factored in to many of the lessens each half term. </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£0</a:t>
                      </a:r>
                    </a:p>
                    <a:p>
                      <a:pPr algn="l">
                        <a:lnSpc>
                          <a:spcPct val="100000"/>
                        </a:lnSpc>
                      </a:pPr>
                      <a:endParaRPr lang="en-US" sz="600" b="1" dirty="0">
                        <a:solidFill>
                          <a:schemeClr val="tx1"/>
                        </a:solidFill>
                        <a:latin typeface="Calibri" panose="020F0502020204030204" pitchFamily="34" charset="0"/>
                        <a:cs typeface="Calibri" panose="020F0502020204030204" pitchFamily="34" charset="0"/>
                      </a:endParaRP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72556584"/>
                  </a:ext>
                </a:extLst>
              </a:tr>
            </a:tbl>
          </a:graphicData>
        </a:graphic>
      </p:graphicFrame>
    </p:spTree>
    <p:extLst>
      <p:ext uri="{BB962C8B-B14F-4D97-AF65-F5344CB8AC3E}">
        <p14:creationId xmlns:p14="http://schemas.microsoft.com/office/powerpoint/2010/main" val="29204007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49E3F4-B61C-457A-E840-C9EE07D9A22E}"/>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4EEA956D-2CFF-5B2C-CD1B-06FDF2099C49}"/>
              </a:ext>
            </a:extLst>
          </p:cNvPr>
          <p:cNvPicPr>
            <a:picLocks noChangeAspect="1"/>
          </p:cNvPicPr>
          <p:nvPr/>
        </p:nvPicPr>
        <p:blipFill>
          <a:blip r:embed="rId2"/>
          <a:stretch>
            <a:fillRect/>
          </a:stretch>
        </p:blipFill>
        <p:spPr>
          <a:xfrm>
            <a:off x="-16769" y="0"/>
            <a:ext cx="6166284" cy="4322536"/>
          </a:xfrm>
          <a:prstGeom prst="rect">
            <a:avLst/>
          </a:prstGeom>
        </p:spPr>
      </p:pic>
      <p:sp>
        <p:nvSpPr>
          <p:cNvPr id="4" name="TextBox 3">
            <a:extLst>
              <a:ext uri="{FF2B5EF4-FFF2-40B4-BE49-F238E27FC236}">
                <a16:creationId xmlns:a16="http://schemas.microsoft.com/office/drawing/2014/main" id="{08956E3B-44E3-C739-9807-F5B3AC764123}"/>
              </a:ext>
            </a:extLst>
          </p:cNvPr>
          <p:cNvSpPr txBox="1"/>
          <p:nvPr/>
        </p:nvSpPr>
        <p:spPr>
          <a:xfrm>
            <a:off x="241825" y="208550"/>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Your objective:</a:t>
            </a:r>
          </a:p>
        </p:txBody>
      </p:sp>
      <p:graphicFrame>
        <p:nvGraphicFramePr>
          <p:cNvPr id="2" name="Table 1">
            <a:extLst>
              <a:ext uri="{FF2B5EF4-FFF2-40B4-BE49-F238E27FC236}">
                <a16:creationId xmlns:a16="http://schemas.microsoft.com/office/drawing/2014/main" id="{3E931EEE-F173-2C9E-A785-A1E6D92FD218}"/>
              </a:ext>
            </a:extLst>
          </p:cNvPr>
          <p:cNvGraphicFramePr>
            <a:graphicFrameLocks noGrp="1"/>
          </p:cNvGraphicFramePr>
          <p:nvPr>
            <p:extLst>
              <p:ext uri="{D42A27DB-BD31-4B8C-83A1-F6EECF244321}">
                <p14:modId xmlns:p14="http://schemas.microsoft.com/office/powerpoint/2010/main" val="1271090494"/>
              </p:ext>
            </p:extLst>
          </p:nvPr>
        </p:nvGraphicFramePr>
        <p:xfrm>
          <a:off x="294842" y="694098"/>
          <a:ext cx="5530128" cy="3185160"/>
        </p:xfrm>
        <a:graphic>
          <a:graphicData uri="http://schemas.openxmlformats.org/drawingml/2006/table">
            <a:tbl>
              <a:tblPr firstRow="1" bandRow="1">
                <a:tableStyleId>{5C22544A-7EE6-4342-B048-85BDC9FD1C3A}</a:tableStyleId>
              </a:tblPr>
              <a:tblGrid>
                <a:gridCol w="497638">
                  <a:extLst>
                    <a:ext uri="{9D8B030D-6E8A-4147-A177-3AD203B41FA5}">
                      <a16:colId xmlns:a16="http://schemas.microsoft.com/office/drawing/2014/main" val="1397519339"/>
                    </a:ext>
                  </a:extLst>
                </a:gridCol>
                <a:gridCol w="1089660">
                  <a:extLst>
                    <a:ext uri="{9D8B030D-6E8A-4147-A177-3AD203B41FA5}">
                      <a16:colId xmlns:a16="http://schemas.microsoft.com/office/drawing/2014/main" val="3874769663"/>
                    </a:ext>
                  </a:extLst>
                </a:gridCol>
                <a:gridCol w="1510964">
                  <a:extLst>
                    <a:ext uri="{9D8B030D-6E8A-4147-A177-3AD203B41FA5}">
                      <a16:colId xmlns:a16="http://schemas.microsoft.com/office/drawing/2014/main" val="279180329"/>
                    </a:ext>
                  </a:extLst>
                </a:gridCol>
                <a:gridCol w="1422736">
                  <a:extLst>
                    <a:ext uri="{9D8B030D-6E8A-4147-A177-3AD203B41FA5}">
                      <a16:colId xmlns:a16="http://schemas.microsoft.com/office/drawing/2014/main" val="1419483341"/>
                    </a:ext>
                  </a:extLst>
                </a:gridCol>
                <a:gridCol w="1009130">
                  <a:extLst>
                    <a:ext uri="{9D8B030D-6E8A-4147-A177-3AD203B41FA5}">
                      <a16:colId xmlns:a16="http://schemas.microsoft.com/office/drawing/2014/main" val="1532179531"/>
                    </a:ext>
                  </a:extLst>
                </a:gridCol>
              </a:tblGrid>
              <a:tr h="226247">
                <a:tc>
                  <a:txBody>
                    <a:bodyPr/>
                    <a:lstStyle/>
                    <a:p>
                      <a:pPr algn="ct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dirty="0">
                          <a:solidFill>
                            <a:sysClr val="windowText" lastClr="000000"/>
                          </a:solidFill>
                          <a:latin typeface="Calibri" panose="020F0502020204030204" pitchFamily="34" charset="0"/>
                          <a:cs typeface="Calibri" panose="020F0502020204030204" pitchFamily="34" charset="0"/>
                        </a:rPr>
                        <a:t>Intent - what is your objective?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Implementation - How will you achieve this?</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Impact - What do you hope to see?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dirty="0">
                          <a:solidFill>
                            <a:sysClr val="windowText" lastClr="000000"/>
                          </a:solidFill>
                          <a:effectLst/>
                          <a:latin typeface="Calibri" panose="020F0502020204030204" pitchFamily="34" charset="0"/>
                          <a:cs typeface="Calibri" panose="020F0502020204030204" pitchFamily="34" charset="0"/>
                        </a:rPr>
                        <a:t>Supporting evidence</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938675785"/>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650" b="1" dirty="0">
                          <a:effectLst/>
                          <a:latin typeface="Calibri" panose="020F0502020204030204" pitchFamily="34" charset="0"/>
                          <a:cs typeface="Calibri" panose="020F0502020204030204" pitchFamily="34" charset="0"/>
                        </a:rPr>
                        <a:t>Plan and monitor</a:t>
                      </a:r>
                      <a:br>
                        <a:rPr lang="en-US" sz="700" b="1" dirty="0">
                          <a:effectLst/>
                          <a:latin typeface="Calibri" panose="020F0502020204030204" pitchFamily="34" charset="0"/>
                          <a:cs typeface="Calibri" panose="020F0502020204030204" pitchFamily="34" charset="0"/>
                        </a:rPr>
                      </a:br>
                      <a:r>
                        <a:rPr lang="en-US" sz="500" b="1" dirty="0">
                          <a:effectLst/>
                          <a:latin typeface="Calibri" panose="020F0502020204030204" pitchFamily="34" charset="0"/>
                          <a:cs typeface="Calibri" panose="020F0502020204030204" pitchFamily="34" charset="0"/>
                        </a:rPr>
                        <a:t>(Complete now and monitor)</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US" sz="600" dirty="0">
                          <a:solidFill>
                            <a:schemeClr val="tx1"/>
                          </a:solidFill>
                          <a:latin typeface="Calibri" panose="020F0502020204030204" pitchFamily="34" charset="0"/>
                          <a:cs typeface="Calibri" panose="020F0502020204030204" pitchFamily="34" charset="0"/>
                        </a:rPr>
                        <a:t>Provision of lunch time sports clubs to engage children and to raise the profile of sport across the school. </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p>
                      <a:pPr algn="l">
                        <a:lnSpc>
                          <a:spcPct val="100000"/>
                        </a:lnSpc>
                      </a:pPr>
                      <a:r>
                        <a:rPr lang="en-US" sz="600" dirty="0">
                          <a:solidFill>
                            <a:schemeClr val="tx1"/>
                          </a:solidFill>
                          <a:latin typeface="Calibri" panose="020F0502020204030204" pitchFamily="34" charset="0"/>
                          <a:cs typeface="Calibri" panose="020F0502020204030204" pitchFamily="34" charset="0"/>
                        </a:rPr>
                        <a:t>This will be for both key stages and open to boys and girls. </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Children will be provided with a variety of lunch time clubs during the school year. These will be run by the Y6 leaders and will have new equipment provided when required. </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solidFill>
                          <a:schemeClr val="tx1"/>
                        </a:solidFill>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The Y5 and 6 children will provide a lunch time club on a </a:t>
                      </a:r>
                      <a:r>
                        <a:rPr lang="en-US" sz="600" dirty="0" err="1">
                          <a:solidFill>
                            <a:schemeClr val="tx1"/>
                          </a:solidFill>
                          <a:latin typeface="Calibri" panose="020F0502020204030204" pitchFamily="34" charset="0"/>
                          <a:cs typeface="Calibri" panose="020F0502020204030204" pitchFamily="34" charset="0"/>
                        </a:rPr>
                        <a:t>rota</a:t>
                      </a:r>
                      <a:r>
                        <a:rPr lang="en-US" sz="600" dirty="0">
                          <a:solidFill>
                            <a:schemeClr val="tx1"/>
                          </a:solidFill>
                          <a:latin typeface="Calibri" panose="020F0502020204030204" pitchFamily="34" charset="0"/>
                          <a:cs typeface="Calibri" panose="020F0502020204030204" pitchFamily="34" charset="0"/>
                        </a:rPr>
                        <a:t> basis.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We hope to see many of the younger children take the opportunity to participate in these lunch time active clubs. This will in turn allow Long Preston to meet the active 60 target.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Children will keep lists of which lower KS children have taken part in which clubs.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68936110"/>
                  </a:ext>
                </a:extLst>
              </a:tr>
              <a:tr h="164253">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b="1" dirty="0">
                          <a:solidFill>
                            <a:sysClr val="windowText" lastClr="000000"/>
                          </a:solidFill>
                          <a:latin typeface="Calibri" panose="020F0502020204030204" pitchFamily="34" charset="0"/>
                          <a:cs typeface="Calibri" panose="020F0502020204030204" pitchFamily="34" charset="0"/>
                        </a:rPr>
                        <a:t>What impact have you seen?</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Are the improvements sustainable? How?</a:t>
                      </a:r>
                      <a:endParaRPr lang="en-US" sz="700" b="1"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Supporting evidence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b="1" dirty="0">
                          <a:solidFill>
                            <a:sysClr val="windowText" lastClr="000000"/>
                          </a:solidFill>
                          <a:effectLst/>
                          <a:latin typeface="Calibri" panose="020F0502020204030204" pitchFamily="34" charset="0"/>
                          <a:cs typeface="Calibri" panose="020F0502020204030204" pitchFamily="34" charset="0"/>
                        </a:rPr>
                        <a:t>Approx. cost</a:t>
                      </a:r>
                      <a:endParaRPr lang="en-GB" sz="7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3420514327"/>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650" b="1" dirty="0">
                          <a:latin typeface="Calibri" panose="020F0502020204030204" pitchFamily="34" charset="0"/>
                          <a:cs typeface="Calibri" panose="020F0502020204030204" pitchFamily="34" charset="0"/>
                        </a:rPr>
                        <a:t>Evaluate</a:t>
                      </a:r>
                      <a:r>
                        <a:rPr lang="en-US" sz="700" b="1" dirty="0">
                          <a:latin typeface="Calibri" panose="020F0502020204030204" pitchFamily="34" charset="0"/>
                          <a:cs typeface="Calibri" panose="020F0502020204030204" pitchFamily="34" charset="0"/>
                        </a:rPr>
                        <a:t> </a:t>
                      </a:r>
                      <a:r>
                        <a:rPr lang="en-US" sz="500" b="1" dirty="0">
                          <a:latin typeface="Calibri" panose="020F0502020204030204" pitchFamily="34" charset="0"/>
                          <a:cs typeface="Calibri" panose="020F0502020204030204" pitchFamily="34" charset="0"/>
                        </a:rPr>
                        <a:t>(Complete in July)</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100% of children in KS1 and 2 have participated in at least one lunch time club run by a Y5/6 leader. </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solidFill>
                          <a:schemeClr val="tx1"/>
                        </a:solidFill>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Playtime activities led by Y5/6 have seen an increase in children active at playtimes allowing us to reach our 60 active minutes goal. </a:t>
                      </a:r>
                    </a:p>
                    <a:p>
                      <a:pPr algn="l">
                        <a:lnSpc>
                          <a:spcPct val="100000"/>
                        </a:lnSpc>
                      </a:pPr>
                      <a:endParaRPr lang="en-US" sz="45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We will continue to train Y5/6 in leading </a:t>
                      </a:r>
                      <a:r>
                        <a:rPr lang="en-US" sz="600" dirty="0" err="1">
                          <a:solidFill>
                            <a:schemeClr val="tx1"/>
                          </a:solidFill>
                          <a:latin typeface="Calibri" panose="020F0502020204030204" pitchFamily="34" charset="0"/>
                          <a:cs typeface="Calibri" panose="020F0502020204030204" pitchFamily="34" charset="0"/>
                        </a:rPr>
                        <a:t>organised</a:t>
                      </a:r>
                      <a:r>
                        <a:rPr lang="en-US" sz="600" dirty="0">
                          <a:solidFill>
                            <a:schemeClr val="tx1"/>
                          </a:solidFill>
                          <a:latin typeface="Calibri" panose="020F0502020204030204" pitchFamily="34" charset="0"/>
                          <a:cs typeface="Calibri" panose="020F0502020204030204" pitchFamily="34" charset="0"/>
                        </a:rPr>
                        <a:t> lunch time clubs and to maintain a full and exciting playtime equipment shed. </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The production of a Y5/6 playground </a:t>
                      </a:r>
                      <a:r>
                        <a:rPr lang="en-US" sz="600" dirty="0" err="1">
                          <a:solidFill>
                            <a:schemeClr val="tx1"/>
                          </a:solidFill>
                          <a:latin typeface="Calibri" panose="020F0502020204030204" pitchFamily="34" charset="0"/>
                          <a:cs typeface="Calibri" panose="020F0502020204030204" pitchFamily="34" charset="0"/>
                        </a:rPr>
                        <a:t>rota</a:t>
                      </a:r>
                      <a:r>
                        <a:rPr lang="en-US" sz="600" dirty="0">
                          <a:solidFill>
                            <a:schemeClr val="tx1"/>
                          </a:solidFill>
                          <a:latin typeface="Calibri" panose="020F0502020204030204" pitchFamily="34" charset="0"/>
                          <a:cs typeface="Calibri" panose="020F0502020204030204" pitchFamily="34" charset="0"/>
                        </a:rPr>
                        <a:t>. </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solidFill>
                          <a:schemeClr val="tx1"/>
                        </a:solidFill>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solidFill>
                          <a:schemeClr val="tx1"/>
                        </a:solidFill>
                        <a:latin typeface="Calibri" panose="020F0502020204030204" pitchFamily="34" charset="0"/>
                        <a:cs typeface="Calibri" panose="020F0502020204030204" pitchFamily="34" charset="0"/>
                      </a:endParaRP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£700 for new playtime equipment</a:t>
                      </a:r>
                    </a:p>
                    <a:p>
                      <a:pPr algn="l">
                        <a:lnSpc>
                          <a:spcPct val="100000"/>
                        </a:lnSpc>
                      </a:pPr>
                      <a:endParaRPr lang="en-US" sz="600" b="1" dirty="0">
                        <a:solidFill>
                          <a:schemeClr val="tx1"/>
                        </a:solidFill>
                        <a:latin typeface="Calibri" panose="020F0502020204030204" pitchFamily="34" charset="0"/>
                        <a:cs typeface="Calibri" panose="020F0502020204030204" pitchFamily="34" charset="0"/>
                      </a:endParaRP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72556584"/>
                  </a:ext>
                </a:extLst>
              </a:tr>
            </a:tbl>
          </a:graphicData>
        </a:graphic>
      </p:graphicFrame>
    </p:spTree>
    <p:extLst>
      <p:ext uri="{BB962C8B-B14F-4D97-AF65-F5344CB8AC3E}">
        <p14:creationId xmlns:p14="http://schemas.microsoft.com/office/powerpoint/2010/main" val="35682983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37B963-E288-A594-F73A-77BAB18F906B}"/>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37EF1091-D9E8-F50F-C469-7DA3DEDEB30C}"/>
              </a:ext>
            </a:extLst>
          </p:cNvPr>
          <p:cNvPicPr>
            <a:picLocks noChangeAspect="1"/>
          </p:cNvPicPr>
          <p:nvPr/>
        </p:nvPicPr>
        <p:blipFill>
          <a:blip r:embed="rId2"/>
          <a:stretch>
            <a:fillRect/>
          </a:stretch>
        </p:blipFill>
        <p:spPr>
          <a:xfrm>
            <a:off x="-16769" y="0"/>
            <a:ext cx="6166284" cy="4322536"/>
          </a:xfrm>
          <a:prstGeom prst="rect">
            <a:avLst/>
          </a:prstGeom>
        </p:spPr>
      </p:pic>
      <p:sp>
        <p:nvSpPr>
          <p:cNvPr id="4" name="TextBox 3">
            <a:extLst>
              <a:ext uri="{FF2B5EF4-FFF2-40B4-BE49-F238E27FC236}">
                <a16:creationId xmlns:a16="http://schemas.microsoft.com/office/drawing/2014/main" id="{D9EC24E5-DBE8-47EA-B1DE-D1192E89143D}"/>
              </a:ext>
            </a:extLst>
          </p:cNvPr>
          <p:cNvSpPr txBox="1"/>
          <p:nvPr/>
        </p:nvSpPr>
        <p:spPr>
          <a:xfrm>
            <a:off x="241825" y="208550"/>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Your objective:</a:t>
            </a:r>
          </a:p>
        </p:txBody>
      </p:sp>
      <p:graphicFrame>
        <p:nvGraphicFramePr>
          <p:cNvPr id="2" name="Table 1">
            <a:extLst>
              <a:ext uri="{FF2B5EF4-FFF2-40B4-BE49-F238E27FC236}">
                <a16:creationId xmlns:a16="http://schemas.microsoft.com/office/drawing/2014/main" id="{0C43063D-4996-8F50-39D2-9B3391C83F21}"/>
              </a:ext>
            </a:extLst>
          </p:cNvPr>
          <p:cNvGraphicFramePr>
            <a:graphicFrameLocks noGrp="1"/>
          </p:cNvGraphicFramePr>
          <p:nvPr>
            <p:extLst>
              <p:ext uri="{D42A27DB-BD31-4B8C-83A1-F6EECF244321}">
                <p14:modId xmlns:p14="http://schemas.microsoft.com/office/powerpoint/2010/main" val="1927061956"/>
              </p:ext>
            </p:extLst>
          </p:nvPr>
        </p:nvGraphicFramePr>
        <p:xfrm>
          <a:off x="294842" y="694098"/>
          <a:ext cx="5530128" cy="3535680"/>
        </p:xfrm>
        <a:graphic>
          <a:graphicData uri="http://schemas.openxmlformats.org/drawingml/2006/table">
            <a:tbl>
              <a:tblPr firstRow="1" bandRow="1">
                <a:tableStyleId>{5C22544A-7EE6-4342-B048-85BDC9FD1C3A}</a:tableStyleId>
              </a:tblPr>
              <a:tblGrid>
                <a:gridCol w="497638">
                  <a:extLst>
                    <a:ext uri="{9D8B030D-6E8A-4147-A177-3AD203B41FA5}">
                      <a16:colId xmlns:a16="http://schemas.microsoft.com/office/drawing/2014/main" val="1397519339"/>
                    </a:ext>
                  </a:extLst>
                </a:gridCol>
                <a:gridCol w="1089660">
                  <a:extLst>
                    <a:ext uri="{9D8B030D-6E8A-4147-A177-3AD203B41FA5}">
                      <a16:colId xmlns:a16="http://schemas.microsoft.com/office/drawing/2014/main" val="3874769663"/>
                    </a:ext>
                  </a:extLst>
                </a:gridCol>
                <a:gridCol w="1510964">
                  <a:extLst>
                    <a:ext uri="{9D8B030D-6E8A-4147-A177-3AD203B41FA5}">
                      <a16:colId xmlns:a16="http://schemas.microsoft.com/office/drawing/2014/main" val="279180329"/>
                    </a:ext>
                  </a:extLst>
                </a:gridCol>
                <a:gridCol w="1422736">
                  <a:extLst>
                    <a:ext uri="{9D8B030D-6E8A-4147-A177-3AD203B41FA5}">
                      <a16:colId xmlns:a16="http://schemas.microsoft.com/office/drawing/2014/main" val="1419483341"/>
                    </a:ext>
                  </a:extLst>
                </a:gridCol>
                <a:gridCol w="1009130">
                  <a:extLst>
                    <a:ext uri="{9D8B030D-6E8A-4147-A177-3AD203B41FA5}">
                      <a16:colId xmlns:a16="http://schemas.microsoft.com/office/drawing/2014/main" val="1532179531"/>
                    </a:ext>
                  </a:extLst>
                </a:gridCol>
              </a:tblGrid>
              <a:tr h="226247">
                <a:tc>
                  <a:txBody>
                    <a:bodyPr/>
                    <a:lstStyle/>
                    <a:p>
                      <a:pPr algn="ct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dirty="0">
                          <a:solidFill>
                            <a:sysClr val="windowText" lastClr="000000"/>
                          </a:solidFill>
                          <a:latin typeface="Calibri" panose="020F0502020204030204" pitchFamily="34" charset="0"/>
                          <a:cs typeface="Calibri" panose="020F0502020204030204" pitchFamily="34" charset="0"/>
                        </a:rPr>
                        <a:t>Intent - what is your objective?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Implementation - How will you achieve this?</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Impact - What do you hope to see?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dirty="0">
                          <a:solidFill>
                            <a:sysClr val="windowText" lastClr="000000"/>
                          </a:solidFill>
                          <a:effectLst/>
                          <a:latin typeface="Calibri" panose="020F0502020204030204" pitchFamily="34" charset="0"/>
                          <a:cs typeface="Calibri" panose="020F0502020204030204" pitchFamily="34" charset="0"/>
                        </a:rPr>
                        <a:t>Supporting evidence</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938675785"/>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650" b="1" dirty="0">
                          <a:effectLst/>
                          <a:latin typeface="Calibri" panose="020F0502020204030204" pitchFamily="34" charset="0"/>
                          <a:cs typeface="Calibri" panose="020F0502020204030204" pitchFamily="34" charset="0"/>
                        </a:rPr>
                        <a:t>Plan and monitor</a:t>
                      </a:r>
                      <a:br>
                        <a:rPr lang="en-US" sz="700" b="1" dirty="0">
                          <a:effectLst/>
                          <a:latin typeface="Calibri" panose="020F0502020204030204" pitchFamily="34" charset="0"/>
                          <a:cs typeface="Calibri" panose="020F0502020204030204" pitchFamily="34" charset="0"/>
                        </a:rPr>
                      </a:br>
                      <a:r>
                        <a:rPr lang="en-US" sz="500" b="1" dirty="0">
                          <a:effectLst/>
                          <a:latin typeface="Calibri" panose="020F0502020204030204" pitchFamily="34" charset="0"/>
                          <a:cs typeface="Calibri" panose="020F0502020204030204" pitchFamily="34" charset="0"/>
                        </a:rPr>
                        <a:t>(Complete now and monitor)</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US" sz="600" dirty="0">
                          <a:solidFill>
                            <a:schemeClr val="tx1"/>
                          </a:solidFill>
                          <a:latin typeface="Calibri" panose="020F0502020204030204" pitchFamily="34" charset="0"/>
                          <a:cs typeface="Calibri" panose="020F0502020204030204" pitchFamily="34" charset="0"/>
                        </a:rPr>
                        <a:t>To have a broader experience of a range of sports and activities at all key stages.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We have worked hard on the PE curriculum to make a strong 3 year </a:t>
                      </a:r>
                      <a:r>
                        <a:rPr lang="en-US" sz="600" dirty="0" err="1">
                          <a:solidFill>
                            <a:schemeClr val="tx1"/>
                          </a:solidFill>
                          <a:latin typeface="Calibri" panose="020F0502020204030204" pitchFamily="34" charset="0"/>
                          <a:cs typeface="Calibri" panose="020F0502020204030204" pitchFamily="34" charset="0"/>
                        </a:rPr>
                        <a:t>programme</a:t>
                      </a:r>
                      <a:r>
                        <a:rPr lang="en-US" sz="600" dirty="0">
                          <a:solidFill>
                            <a:schemeClr val="tx1"/>
                          </a:solidFill>
                          <a:latin typeface="Calibri" panose="020F0502020204030204" pitchFamily="34" charset="0"/>
                          <a:cs typeface="Calibri" panose="020F0502020204030204" pitchFamily="34" charset="0"/>
                        </a:rPr>
                        <a:t>. We have put in place some new sports and have looked at the timetabling and when would be the best time to learn about different sports. </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solidFill>
                          <a:schemeClr val="tx1"/>
                        </a:solidFill>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We asked the children their opinions on different sports and the PE curriculum and they told us their </a:t>
                      </a:r>
                      <a:r>
                        <a:rPr lang="en-US" sz="600" dirty="0" err="1">
                          <a:solidFill>
                            <a:schemeClr val="tx1"/>
                          </a:solidFill>
                          <a:latin typeface="Calibri" panose="020F0502020204030204" pitchFamily="34" charset="0"/>
                          <a:cs typeface="Calibri" panose="020F0502020204030204" pitchFamily="34" charset="0"/>
                        </a:rPr>
                        <a:t>favourite</a:t>
                      </a:r>
                      <a:r>
                        <a:rPr lang="en-US" sz="600" dirty="0">
                          <a:solidFill>
                            <a:schemeClr val="tx1"/>
                          </a:solidFill>
                          <a:latin typeface="Calibri" panose="020F0502020204030204" pitchFamily="34" charset="0"/>
                          <a:cs typeface="Calibri" panose="020F0502020204030204" pitchFamily="34" charset="0"/>
                        </a:rPr>
                        <a:t> sports and ones they would like to try. </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solidFill>
                          <a:schemeClr val="tx1"/>
                        </a:solidFill>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We have designed the curriculum around the facilities they have.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High levels of engagement throughout the year.</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solidFill>
                          <a:schemeClr val="tx1"/>
                        </a:solidFill>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Improvements in basic skills which cross over and were repeated in sports throughout the year in order to recall and recap on skills and develop them further. </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Pupil voice to see whether they are engaged in the curriculum.</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solidFill>
                          <a:schemeClr val="tx1"/>
                        </a:solidFill>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Improvements in attainment through the year. </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68936110"/>
                  </a:ext>
                </a:extLst>
              </a:tr>
              <a:tr h="164253">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b="1" dirty="0">
                          <a:solidFill>
                            <a:sysClr val="windowText" lastClr="000000"/>
                          </a:solidFill>
                          <a:latin typeface="Calibri" panose="020F0502020204030204" pitchFamily="34" charset="0"/>
                          <a:cs typeface="Calibri" panose="020F0502020204030204" pitchFamily="34" charset="0"/>
                        </a:rPr>
                        <a:t>What impact have you seen?</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Are the improvements sustainable? How?</a:t>
                      </a:r>
                      <a:endParaRPr lang="en-US" sz="700" b="1"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Supporting evidence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b="1" dirty="0">
                          <a:solidFill>
                            <a:sysClr val="windowText" lastClr="000000"/>
                          </a:solidFill>
                          <a:effectLst/>
                          <a:latin typeface="Calibri" panose="020F0502020204030204" pitchFamily="34" charset="0"/>
                          <a:cs typeface="Calibri" panose="020F0502020204030204" pitchFamily="34" charset="0"/>
                        </a:rPr>
                        <a:t>Approx. cost</a:t>
                      </a:r>
                      <a:endParaRPr lang="en-GB" sz="7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3420514327"/>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650" b="1" dirty="0">
                          <a:latin typeface="Calibri" panose="020F0502020204030204" pitchFamily="34" charset="0"/>
                          <a:cs typeface="Calibri" panose="020F0502020204030204" pitchFamily="34" charset="0"/>
                        </a:rPr>
                        <a:t>Evaluate</a:t>
                      </a:r>
                      <a:r>
                        <a:rPr lang="en-US" sz="700" b="1" dirty="0">
                          <a:latin typeface="Calibri" panose="020F0502020204030204" pitchFamily="34" charset="0"/>
                          <a:cs typeface="Calibri" panose="020F0502020204030204" pitchFamily="34" charset="0"/>
                        </a:rPr>
                        <a:t> </a:t>
                      </a:r>
                      <a:r>
                        <a:rPr lang="en-US" sz="500" b="1" dirty="0">
                          <a:latin typeface="Calibri" panose="020F0502020204030204" pitchFamily="34" charset="0"/>
                          <a:cs typeface="Calibri" panose="020F0502020204030204" pitchFamily="34" charset="0"/>
                        </a:rPr>
                        <a:t>(Complete in July)</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We have seen children engaged in a full and rewarding curriculum. They have been on Tennis trips, OAA visits to the local area and engaged in new sports such as Handball. </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solidFill>
                          <a:schemeClr val="tx1"/>
                        </a:solidFill>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We have repeated similar sports through the year to further develop their skills and have seen a rise in the number of children who, after repeating the sport have improved to WA from WTS. </a:t>
                      </a:r>
                      <a:endParaRPr lang="en-US" sz="45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The curriculum will continue with this current cycle for another year and will be reviewed further. Tchoukball </a:t>
                      </a:r>
                      <a:r>
                        <a:rPr lang="en-US" sz="600" dirty="0" err="1">
                          <a:solidFill>
                            <a:schemeClr val="tx1"/>
                          </a:solidFill>
                          <a:latin typeface="Calibri" panose="020F0502020204030204" pitchFamily="34" charset="0"/>
                          <a:cs typeface="Calibri" panose="020F0502020204030204" pitchFamily="34" charset="0"/>
                        </a:rPr>
                        <a:t>trampets</a:t>
                      </a:r>
                      <a:r>
                        <a:rPr lang="en-US" sz="600" dirty="0">
                          <a:solidFill>
                            <a:schemeClr val="tx1"/>
                          </a:solidFill>
                          <a:latin typeface="Calibri" panose="020F0502020204030204" pitchFamily="34" charset="0"/>
                          <a:cs typeface="Calibri" panose="020F0502020204030204" pitchFamily="34" charset="0"/>
                        </a:rPr>
                        <a:t> have been purchased so that the sport can be introduced next year. </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The curriculum plan with cycle A, B and C has been mapped and circulated on the staff </a:t>
                      </a:r>
                      <a:r>
                        <a:rPr lang="en-US" sz="600" dirty="0" err="1">
                          <a:solidFill>
                            <a:schemeClr val="tx1"/>
                          </a:solidFill>
                          <a:latin typeface="Calibri" panose="020F0502020204030204" pitchFamily="34" charset="0"/>
                          <a:cs typeface="Calibri" panose="020F0502020204030204" pitchFamily="34" charset="0"/>
                        </a:rPr>
                        <a:t>sharepoint</a:t>
                      </a:r>
                      <a:r>
                        <a:rPr lang="en-US" sz="600" dirty="0">
                          <a:solidFill>
                            <a:schemeClr val="tx1"/>
                          </a:solidFill>
                          <a:latin typeface="Calibri" panose="020F0502020204030204" pitchFamily="34" charset="0"/>
                          <a:cs typeface="Calibri" panose="020F0502020204030204" pitchFamily="34" charset="0"/>
                        </a:rPr>
                        <a:t>. </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£400 for new curriculum equipment. </a:t>
                      </a:r>
                    </a:p>
                    <a:p>
                      <a:pPr algn="l">
                        <a:lnSpc>
                          <a:spcPct val="100000"/>
                        </a:lnSpc>
                      </a:pPr>
                      <a:endParaRPr lang="en-US" sz="600" b="1" dirty="0">
                        <a:solidFill>
                          <a:schemeClr val="tx1"/>
                        </a:solidFill>
                        <a:latin typeface="Calibri" panose="020F0502020204030204" pitchFamily="34" charset="0"/>
                        <a:cs typeface="Calibri" panose="020F0502020204030204" pitchFamily="34" charset="0"/>
                      </a:endParaRP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72556584"/>
                  </a:ext>
                </a:extLst>
              </a:tr>
            </a:tbl>
          </a:graphicData>
        </a:graphic>
      </p:graphicFrame>
    </p:spTree>
    <p:extLst>
      <p:ext uri="{BB962C8B-B14F-4D97-AF65-F5344CB8AC3E}">
        <p14:creationId xmlns:p14="http://schemas.microsoft.com/office/powerpoint/2010/main" val="28838644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094FA2-8340-0B2B-59CD-4A0DD86358AF}"/>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46ACC86A-8EFB-CC91-83DB-0351EA2D9A5F}"/>
              </a:ext>
            </a:extLst>
          </p:cNvPr>
          <p:cNvPicPr>
            <a:picLocks noChangeAspect="1"/>
          </p:cNvPicPr>
          <p:nvPr/>
        </p:nvPicPr>
        <p:blipFill>
          <a:blip r:embed="rId2"/>
          <a:stretch>
            <a:fillRect/>
          </a:stretch>
        </p:blipFill>
        <p:spPr>
          <a:xfrm>
            <a:off x="-16769" y="0"/>
            <a:ext cx="6166284" cy="4322536"/>
          </a:xfrm>
          <a:prstGeom prst="rect">
            <a:avLst/>
          </a:prstGeom>
        </p:spPr>
      </p:pic>
      <p:sp>
        <p:nvSpPr>
          <p:cNvPr id="4" name="TextBox 3">
            <a:extLst>
              <a:ext uri="{FF2B5EF4-FFF2-40B4-BE49-F238E27FC236}">
                <a16:creationId xmlns:a16="http://schemas.microsoft.com/office/drawing/2014/main" id="{3503C286-6601-B5F6-57C4-A0836621D28E}"/>
              </a:ext>
            </a:extLst>
          </p:cNvPr>
          <p:cNvSpPr txBox="1"/>
          <p:nvPr/>
        </p:nvSpPr>
        <p:spPr>
          <a:xfrm>
            <a:off x="241825" y="208550"/>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Your objective:</a:t>
            </a:r>
          </a:p>
        </p:txBody>
      </p:sp>
      <p:graphicFrame>
        <p:nvGraphicFramePr>
          <p:cNvPr id="2" name="Table 1">
            <a:extLst>
              <a:ext uri="{FF2B5EF4-FFF2-40B4-BE49-F238E27FC236}">
                <a16:creationId xmlns:a16="http://schemas.microsoft.com/office/drawing/2014/main" id="{EB5C837B-7071-41C7-EAE1-2ED2A10D5D17}"/>
              </a:ext>
            </a:extLst>
          </p:cNvPr>
          <p:cNvGraphicFramePr>
            <a:graphicFrameLocks noGrp="1"/>
          </p:cNvGraphicFramePr>
          <p:nvPr>
            <p:extLst>
              <p:ext uri="{D42A27DB-BD31-4B8C-83A1-F6EECF244321}">
                <p14:modId xmlns:p14="http://schemas.microsoft.com/office/powerpoint/2010/main" val="3349563464"/>
              </p:ext>
            </p:extLst>
          </p:nvPr>
        </p:nvGraphicFramePr>
        <p:xfrm>
          <a:off x="294842" y="694098"/>
          <a:ext cx="5530128" cy="3329940"/>
        </p:xfrm>
        <a:graphic>
          <a:graphicData uri="http://schemas.openxmlformats.org/drawingml/2006/table">
            <a:tbl>
              <a:tblPr firstRow="1" bandRow="1">
                <a:tableStyleId>{5C22544A-7EE6-4342-B048-85BDC9FD1C3A}</a:tableStyleId>
              </a:tblPr>
              <a:tblGrid>
                <a:gridCol w="497638">
                  <a:extLst>
                    <a:ext uri="{9D8B030D-6E8A-4147-A177-3AD203B41FA5}">
                      <a16:colId xmlns:a16="http://schemas.microsoft.com/office/drawing/2014/main" val="1397519339"/>
                    </a:ext>
                  </a:extLst>
                </a:gridCol>
                <a:gridCol w="1089660">
                  <a:extLst>
                    <a:ext uri="{9D8B030D-6E8A-4147-A177-3AD203B41FA5}">
                      <a16:colId xmlns:a16="http://schemas.microsoft.com/office/drawing/2014/main" val="3874769663"/>
                    </a:ext>
                  </a:extLst>
                </a:gridCol>
                <a:gridCol w="1510964">
                  <a:extLst>
                    <a:ext uri="{9D8B030D-6E8A-4147-A177-3AD203B41FA5}">
                      <a16:colId xmlns:a16="http://schemas.microsoft.com/office/drawing/2014/main" val="279180329"/>
                    </a:ext>
                  </a:extLst>
                </a:gridCol>
                <a:gridCol w="1422736">
                  <a:extLst>
                    <a:ext uri="{9D8B030D-6E8A-4147-A177-3AD203B41FA5}">
                      <a16:colId xmlns:a16="http://schemas.microsoft.com/office/drawing/2014/main" val="1419483341"/>
                    </a:ext>
                  </a:extLst>
                </a:gridCol>
                <a:gridCol w="1009130">
                  <a:extLst>
                    <a:ext uri="{9D8B030D-6E8A-4147-A177-3AD203B41FA5}">
                      <a16:colId xmlns:a16="http://schemas.microsoft.com/office/drawing/2014/main" val="1532179531"/>
                    </a:ext>
                  </a:extLst>
                </a:gridCol>
              </a:tblGrid>
              <a:tr h="226247">
                <a:tc>
                  <a:txBody>
                    <a:bodyPr/>
                    <a:lstStyle/>
                    <a:p>
                      <a:pPr algn="ct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dirty="0">
                          <a:solidFill>
                            <a:sysClr val="windowText" lastClr="000000"/>
                          </a:solidFill>
                          <a:latin typeface="Calibri" panose="020F0502020204030204" pitchFamily="34" charset="0"/>
                          <a:cs typeface="Calibri" panose="020F0502020204030204" pitchFamily="34" charset="0"/>
                        </a:rPr>
                        <a:t>Intent - what is your objective?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Implementation - How will you achieve this?</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Impact - What do you hope to see?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dirty="0">
                          <a:solidFill>
                            <a:sysClr val="windowText" lastClr="000000"/>
                          </a:solidFill>
                          <a:effectLst/>
                          <a:latin typeface="Calibri" panose="020F0502020204030204" pitchFamily="34" charset="0"/>
                          <a:cs typeface="Calibri" panose="020F0502020204030204" pitchFamily="34" charset="0"/>
                        </a:rPr>
                        <a:t>Supporting evidence</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938675785"/>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650" b="1" dirty="0">
                          <a:effectLst/>
                          <a:latin typeface="Calibri" panose="020F0502020204030204" pitchFamily="34" charset="0"/>
                          <a:cs typeface="Calibri" panose="020F0502020204030204" pitchFamily="34" charset="0"/>
                        </a:rPr>
                        <a:t>Plan and monitor</a:t>
                      </a:r>
                      <a:br>
                        <a:rPr lang="en-US" sz="700" b="1" dirty="0">
                          <a:effectLst/>
                          <a:latin typeface="Calibri" panose="020F0502020204030204" pitchFamily="34" charset="0"/>
                          <a:cs typeface="Calibri" panose="020F0502020204030204" pitchFamily="34" charset="0"/>
                        </a:rPr>
                      </a:br>
                      <a:r>
                        <a:rPr lang="en-US" sz="500" b="1" dirty="0">
                          <a:effectLst/>
                          <a:latin typeface="Calibri" panose="020F0502020204030204" pitchFamily="34" charset="0"/>
                          <a:cs typeface="Calibri" panose="020F0502020204030204" pitchFamily="34" charset="0"/>
                        </a:rPr>
                        <a:t>(Complete now and monitor)</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US" sz="600" dirty="0">
                          <a:solidFill>
                            <a:schemeClr val="tx1"/>
                          </a:solidFill>
                          <a:latin typeface="Calibri" panose="020F0502020204030204" pitchFamily="34" charset="0"/>
                          <a:cs typeface="Calibri" panose="020F0502020204030204" pitchFamily="34" charset="0"/>
                        </a:rPr>
                        <a:t>To meet the active 60 target with all children having the opportunity to be active during play times. To promote clubs in the local area to further the active 60 target and make sure it is 7 days per week.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Children in Y4, 5 and 6 will be encouraged to run active play sessions at breaks and lunch times using the play shed equipment.</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solidFill>
                          <a:schemeClr val="tx1"/>
                        </a:solidFill>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Children will be involved in choosing the playtime equipment we order to make sure we are buying equipment the children will enjoy and be engaged in. </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We will see an increase in the amount of children engaging in active play during break times.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We will order equipment suggested by the children during pupil voice. </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68936110"/>
                  </a:ext>
                </a:extLst>
              </a:tr>
              <a:tr h="164253">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b="1" dirty="0">
                          <a:solidFill>
                            <a:sysClr val="windowText" lastClr="000000"/>
                          </a:solidFill>
                          <a:latin typeface="Calibri" panose="020F0502020204030204" pitchFamily="34" charset="0"/>
                          <a:cs typeface="Calibri" panose="020F0502020204030204" pitchFamily="34" charset="0"/>
                        </a:rPr>
                        <a:t>What impact have you seen?</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Are the improvements sustainable? How?</a:t>
                      </a:r>
                      <a:endParaRPr lang="en-US" sz="700" b="1"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Supporting evidence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b="1" dirty="0">
                          <a:solidFill>
                            <a:sysClr val="windowText" lastClr="000000"/>
                          </a:solidFill>
                          <a:effectLst/>
                          <a:latin typeface="Calibri" panose="020F0502020204030204" pitchFamily="34" charset="0"/>
                          <a:cs typeface="Calibri" panose="020F0502020204030204" pitchFamily="34" charset="0"/>
                        </a:rPr>
                        <a:t>Approx. cost</a:t>
                      </a:r>
                      <a:endParaRPr lang="en-GB" sz="7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3420514327"/>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650" b="1" dirty="0">
                          <a:latin typeface="Calibri" panose="020F0502020204030204" pitchFamily="34" charset="0"/>
                          <a:cs typeface="Calibri" panose="020F0502020204030204" pitchFamily="34" charset="0"/>
                        </a:rPr>
                        <a:t>Evaluate</a:t>
                      </a:r>
                      <a:r>
                        <a:rPr lang="en-US" sz="700" b="1" dirty="0">
                          <a:latin typeface="Calibri" panose="020F0502020204030204" pitchFamily="34" charset="0"/>
                          <a:cs typeface="Calibri" panose="020F0502020204030204" pitchFamily="34" charset="0"/>
                        </a:rPr>
                        <a:t> </a:t>
                      </a:r>
                      <a:r>
                        <a:rPr lang="en-US" sz="500" b="1" dirty="0">
                          <a:latin typeface="Calibri" panose="020F0502020204030204" pitchFamily="34" charset="0"/>
                          <a:cs typeface="Calibri" panose="020F0502020204030204" pitchFamily="34" charset="0"/>
                        </a:rPr>
                        <a:t>(Complete in July)</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We have seen an increase in children participating in active play during play times. The Y5/6 leaders have a full </a:t>
                      </a:r>
                      <a:r>
                        <a:rPr lang="en-US" sz="600" dirty="0" err="1">
                          <a:solidFill>
                            <a:schemeClr val="tx1"/>
                          </a:solidFill>
                          <a:latin typeface="Calibri" panose="020F0502020204030204" pitchFamily="34" charset="0"/>
                          <a:cs typeface="Calibri" panose="020F0502020204030204" pitchFamily="34" charset="0"/>
                        </a:rPr>
                        <a:t>programme</a:t>
                      </a:r>
                      <a:r>
                        <a:rPr lang="en-US" sz="600" dirty="0">
                          <a:solidFill>
                            <a:schemeClr val="tx1"/>
                          </a:solidFill>
                          <a:latin typeface="Calibri" panose="020F0502020204030204" pitchFamily="34" charset="0"/>
                          <a:cs typeface="Calibri" panose="020F0502020204030204" pitchFamily="34" charset="0"/>
                        </a:rPr>
                        <a:t> and new and exciting equipment has further inspired the children to get active. </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solidFill>
                          <a:schemeClr val="tx1"/>
                        </a:solidFill>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We have let parents know about local sports clubs which offer child places and know that these are well attended by our children. </a:t>
                      </a:r>
                    </a:p>
                    <a:p>
                      <a:pPr algn="l">
                        <a:lnSpc>
                          <a:spcPct val="100000"/>
                        </a:lnSpc>
                      </a:pPr>
                      <a:endParaRPr lang="en-US" sz="45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These changes are continuous and are regularly adapting and changing with the purchase of new equipment, the uptake of play leaders and the inspirational activities on offer to all children. </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Excel spreadsheet with the clubs attended by children outside of school. </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£700 for new playtime equipment. </a:t>
                      </a:r>
                    </a:p>
                    <a:p>
                      <a:pPr algn="l">
                        <a:lnSpc>
                          <a:spcPct val="100000"/>
                        </a:lnSpc>
                      </a:pPr>
                      <a:endParaRPr lang="en-US" sz="600" b="1" dirty="0">
                        <a:solidFill>
                          <a:schemeClr val="tx1"/>
                        </a:solidFill>
                        <a:latin typeface="Calibri" panose="020F0502020204030204" pitchFamily="34" charset="0"/>
                        <a:cs typeface="Calibri" panose="020F0502020204030204" pitchFamily="34" charset="0"/>
                      </a:endParaRP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72556584"/>
                  </a:ext>
                </a:extLst>
              </a:tr>
            </a:tbl>
          </a:graphicData>
        </a:graphic>
      </p:graphicFrame>
    </p:spTree>
    <p:extLst>
      <p:ext uri="{BB962C8B-B14F-4D97-AF65-F5344CB8AC3E}">
        <p14:creationId xmlns:p14="http://schemas.microsoft.com/office/powerpoint/2010/main" val="25362114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DF2AFC-9A7C-DB8D-90BA-312A1E67F5A5}"/>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66EA4D50-E9BD-B19E-DF26-D7A38A9C06EF}"/>
              </a:ext>
            </a:extLst>
          </p:cNvPr>
          <p:cNvPicPr>
            <a:picLocks noChangeAspect="1"/>
          </p:cNvPicPr>
          <p:nvPr/>
        </p:nvPicPr>
        <p:blipFill>
          <a:blip r:embed="rId2"/>
          <a:stretch>
            <a:fillRect/>
          </a:stretch>
        </p:blipFill>
        <p:spPr>
          <a:xfrm>
            <a:off x="-16769" y="0"/>
            <a:ext cx="6166284" cy="4322536"/>
          </a:xfrm>
          <a:prstGeom prst="rect">
            <a:avLst/>
          </a:prstGeom>
        </p:spPr>
      </p:pic>
      <p:sp>
        <p:nvSpPr>
          <p:cNvPr id="4" name="TextBox 3">
            <a:extLst>
              <a:ext uri="{FF2B5EF4-FFF2-40B4-BE49-F238E27FC236}">
                <a16:creationId xmlns:a16="http://schemas.microsoft.com/office/drawing/2014/main" id="{7415927F-87F2-05EB-8DD1-359F1166BACC}"/>
              </a:ext>
            </a:extLst>
          </p:cNvPr>
          <p:cNvSpPr txBox="1"/>
          <p:nvPr/>
        </p:nvSpPr>
        <p:spPr>
          <a:xfrm>
            <a:off x="241825" y="208550"/>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Your objective:</a:t>
            </a:r>
          </a:p>
        </p:txBody>
      </p:sp>
      <p:graphicFrame>
        <p:nvGraphicFramePr>
          <p:cNvPr id="2" name="Table 1">
            <a:extLst>
              <a:ext uri="{FF2B5EF4-FFF2-40B4-BE49-F238E27FC236}">
                <a16:creationId xmlns:a16="http://schemas.microsoft.com/office/drawing/2014/main" id="{6FC2DE98-3E8B-8664-0AF1-4BC465269E4A}"/>
              </a:ext>
            </a:extLst>
          </p:cNvPr>
          <p:cNvGraphicFramePr>
            <a:graphicFrameLocks noGrp="1"/>
          </p:cNvGraphicFramePr>
          <p:nvPr>
            <p:extLst>
              <p:ext uri="{D42A27DB-BD31-4B8C-83A1-F6EECF244321}">
                <p14:modId xmlns:p14="http://schemas.microsoft.com/office/powerpoint/2010/main" val="1260647731"/>
              </p:ext>
            </p:extLst>
          </p:nvPr>
        </p:nvGraphicFramePr>
        <p:xfrm>
          <a:off x="294842" y="694098"/>
          <a:ext cx="5530128" cy="3444240"/>
        </p:xfrm>
        <a:graphic>
          <a:graphicData uri="http://schemas.openxmlformats.org/drawingml/2006/table">
            <a:tbl>
              <a:tblPr firstRow="1" bandRow="1">
                <a:tableStyleId>{5C22544A-7EE6-4342-B048-85BDC9FD1C3A}</a:tableStyleId>
              </a:tblPr>
              <a:tblGrid>
                <a:gridCol w="497638">
                  <a:extLst>
                    <a:ext uri="{9D8B030D-6E8A-4147-A177-3AD203B41FA5}">
                      <a16:colId xmlns:a16="http://schemas.microsoft.com/office/drawing/2014/main" val="1397519339"/>
                    </a:ext>
                  </a:extLst>
                </a:gridCol>
                <a:gridCol w="1089660">
                  <a:extLst>
                    <a:ext uri="{9D8B030D-6E8A-4147-A177-3AD203B41FA5}">
                      <a16:colId xmlns:a16="http://schemas.microsoft.com/office/drawing/2014/main" val="3874769663"/>
                    </a:ext>
                  </a:extLst>
                </a:gridCol>
                <a:gridCol w="1510964">
                  <a:extLst>
                    <a:ext uri="{9D8B030D-6E8A-4147-A177-3AD203B41FA5}">
                      <a16:colId xmlns:a16="http://schemas.microsoft.com/office/drawing/2014/main" val="279180329"/>
                    </a:ext>
                  </a:extLst>
                </a:gridCol>
                <a:gridCol w="1422736">
                  <a:extLst>
                    <a:ext uri="{9D8B030D-6E8A-4147-A177-3AD203B41FA5}">
                      <a16:colId xmlns:a16="http://schemas.microsoft.com/office/drawing/2014/main" val="1419483341"/>
                    </a:ext>
                  </a:extLst>
                </a:gridCol>
                <a:gridCol w="1009130">
                  <a:extLst>
                    <a:ext uri="{9D8B030D-6E8A-4147-A177-3AD203B41FA5}">
                      <a16:colId xmlns:a16="http://schemas.microsoft.com/office/drawing/2014/main" val="1532179531"/>
                    </a:ext>
                  </a:extLst>
                </a:gridCol>
              </a:tblGrid>
              <a:tr h="226247">
                <a:tc>
                  <a:txBody>
                    <a:bodyPr/>
                    <a:lstStyle/>
                    <a:p>
                      <a:pPr algn="ct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dirty="0">
                          <a:solidFill>
                            <a:sysClr val="windowText" lastClr="000000"/>
                          </a:solidFill>
                          <a:latin typeface="Calibri" panose="020F0502020204030204" pitchFamily="34" charset="0"/>
                          <a:cs typeface="Calibri" panose="020F0502020204030204" pitchFamily="34" charset="0"/>
                        </a:rPr>
                        <a:t>Intent - what is your objective?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Implementation - How will you achieve this?</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Impact - What do you hope to see?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dirty="0">
                          <a:solidFill>
                            <a:sysClr val="windowText" lastClr="000000"/>
                          </a:solidFill>
                          <a:effectLst/>
                          <a:latin typeface="Calibri" panose="020F0502020204030204" pitchFamily="34" charset="0"/>
                          <a:cs typeface="Calibri" panose="020F0502020204030204" pitchFamily="34" charset="0"/>
                        </a:rPr>
                        <a:t>Supporting evidence</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938675785"/>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650" b="1" dirty="0">
                          <a:effectLst/>
                          <a:latin typeface="Calibri" panose="020F0502020204030204" pitchFamily="34" charset="0"/>
                          <a:cs typeface="Calibri" panose="020F0502020204030204" pitchFamily="34" charset="0"/>
                        </a:rPr>
                        <a:t>Plan and monitor</a:t>
                      </a:r>
                      <a:br>
                        <a:rPr lang="en-US" sz="700" b="1" dirty="0">
                          <a:effectLst/>
                          <a:latin typeface="Calibri" panose="020F0502020204030204" pitchFamily="34" charset="0"/>
                          <a:cs typeface="Calibri" panose="020F0502020204030204" pitchFamily="34" charset="0"/>
                        </a:rPr>
                      </a:br>
                      <a:r>
                        <a:rPr lang="en-US" sz="500" b="1" dirty="0">
                          <a:effectLst/>
                          <a:latin typeface="Calibri" panose="020F0502020204030204" pitchFamily="34" charset="0"/>
                          <a:cs typeface="Calibri" panose="020F0502020204030204" pitchFamily="34" charset="0"/>
                        </a:rPr>
                        <a:t>(Complete now and monitor)</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US" sz="600" dirty="0">
                          <a:solidFill>
                            <a:schemeClr val="tx1"/>
                          </a:solidFill>
                          <a:latin typeface="Calibri" panose="020F0502020204030204" pitchFamily="34" charset="0"/>
                          <a:cs typeface="Calibri" panose="020F0502020204030204" pitchFamily="34" charset="0"/>
                        </a:rPr>
                        <a:t>To increase the confidence, knowledge and skills of all staff in teaching sport and PE. For staff to be able to competently use the PE planning site to further enhance their teaching. </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p>
                      <a:pPr algn="l">
                        <a:lnSpc>
                          <a:spcPct val="100000"/>
                        </a:lnSpc>
                      </a:pPr>
                      <a:r>
                        <a:rPr lang="en-US" sz="600" dirty="0">
                          <a:solidFill>
                            <a:schemeClr val="tx1"/>
                          </a:solidFill>
                          <a:latin typeface="Calibri" panose="020F0502020204030204" pitchFamily="34" charset="0"/>
                          <a:cs typeface="Calibri" panose="020F0502020204030204" pitchFamily="34" charset="0"/>
                        </a:rPr>
                        <a:t>To improve assessment in PE to give accurate assessment of where children are in each different sport.</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We will take part in a CPD session with Elizabeth through Primary PE Planning.</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solidFill>
                          <a:schemeClr val="tx1"/>
                        </a:solidFill>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We will then hold a CPD session for staff on the use of the PPP website. </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solidFill>
                          <a:schemeClr val="tx1"/>
                        </a:solidFill>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solidFill>
                          <a:schemeClr val="tx1"/>
                        </a:solidFill>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solidFill>
                          <a:schemeClr val="tx1"/>
                        </a:solidFill>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New assessment documents will be created to support and guide staff when assessing the children in each sport.</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We hope to see increased confidence in staff when delivering PE. </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solidFill>
                          <a:schemeClr val="tx1"/>
                        </a:solidFill>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solidFill>
                          <a:schemeClr val="tx1"/>
                        </a:solidFill>
                        <a:latin typeface="Calibri" panose="020F0502020204030204" pitchFamily="34" charset="0"/>
                        <a:cs typeface="Calibri" panose="020F0502020204030204" pitchFamily="34" charset="0"/>
                      </a:endParaRP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p>
                      <a:pPr algn="l">
                        <a:lnSpc>
                          <a:spcPct val="100000"/>
                        </a:lnSpc>
                      </a:pPr>
                      <a:r>
                        <a:rPr lang="en-US" sz="600" dirty="0">
                          <a:solidFill>
                            <a:schemeClr val="tx1"/>
                          </a:solidFill>
                          <a:latin typeface="Calibri" panose="020F0502020204030204" pitchFamily="34" charset="0"/>
                          <a:cs typeface="Calibri" panose="020F0502020204030204" pitchFamily="34" charset="0"/>
                        </a:rPr>
                        <a:t>More detailed assessment of the strengths and areas for improvement for each child. More consistency in the assessment of PE.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Assessment will be recorded on the individual sports sheets and filed for future reference. </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68936110"/>
                  </a:ext>
                </a:extLst>
              </a:tr>
              <a:tr h="164253">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b="1" dirty="0">
                          <a:solidFill>
                            <a:sysClr val="windowText" lastClr="000000"/>
                          </a:solidFill>
                          <a:latin typeface="Calibri" panose="020F0502020204030204" pitchFamily="34" charset="0"/>
                          <a:cs typeface="Calibri" panose="020F0502020204030204" pitchFamily="34" charset="0"/>
                        </a:rPr>
                        <a:t>What impact have you seen?</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Are the improvements sustainable? How?</a:t>
                      </a:r>
                      <a:endParaRPr lang="en-US" sz="700" b="1"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Supporting evidence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b="1" dirty="0">
                          <a:solidFill>
                            <a:sysClr val="windowText" lastClr="000000"/>
                          </a:solidFill>
                          <a:effectLst/>
                          <a:latin typeface="Calibri" panose="020F0502020204030204" pitchFamily="34" charset="0"/>
                          <a:cs typeface="Calibri" panose="020F0502020204030204" pitchFamily="34" charset="0"/>
                        </a:rPr>
                        <a:t>Approx. cost</a:t>
                      </a:r>
                      <a:endParaRPr lang="en-GB" sz="7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3420514327"/>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650" b="1" dirty="0">
                          <a:latin typeface="Calibri" panose="020F0502020204030204" pitchFamily="34" charset="0"/>
                          <a:cs typeface="Calibri" panose="020F0502020204030204" pitchFamily="34" charset="0"/>
                        </a:rPr>
                        <a:t>Evaluate</a:t>
                      </a:r>
                      <a:r>
                        <a:rPr lang="en-US" sz="700" b="1" dirty="0">
                          <a:latin typeface="Calibri" panose="020F0502020204030204" pitchFamily="34" charset="0"/>
                          <a:cs typeface="Calibri" panose="020F0502020204030204" pitchFamily="34" charset="0"/>
                        </a:rPr>
                        <a:t> </a:t>
                      </a:r>
                      <a:r>
                        <a:rPr lang="en-US" sz="500" b="1" dirty="0">
                          <a:latin typeface="Calibri" panose="020F0502020204030204" pitchFamily="34" charset="0"/>
                          <a:cs typeface="Calibri" panose="020F0502020204030204" pitchFamily="34" charset="0"/>
                        </a:rPr>
                        <a:t>(Complete in July)</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Due to time commitments and a busy staff training calendar we have not been able to provide the CPD to staff as yet. </a:t>
                      </a: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Some staff are watching videos on the PE planning site and feedback has been supportive. </a:t>
                      </a: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Since doing a CPD session with Elizabeth I have re-written our assessment sheets for the end of a unit of work  and feel confident with monitoring moving forwards.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Hopefully we can keep paying the subscription moving forwards and give the staff their CPD session on how to use the site.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Assessment sheets are complete and are to be rolled out at the end of each PE unit next year so that detailed monitoring of assessment in PE can </a:t>
                      </a:r>
                      <a:r>
                        <a:rPr lang="en-US" sz="600">
                          <a:solidFill>
                            <a:schemeClr val="tx1"/>
                          </a:solidFill>
                          <a:latin typeface="Calibri" panose="020F0502020204030204" pitchFamily="34" charset="0"/>
                          <a:cs typeface="Calibri" panose="020F0502020204030204" pitchFamily="34" charset="0"/>
                        </a:rPr>
                        <a:t>take place</a:t>
                      </a:r>
                      <a:r>
                        <a:rPr lang="en-US" sz="600" dirty="0">
                          <a:solidFill>
                            <a:schemeClr val="tx1"/>
                          </a:solidFill>
                          <a:latin typeface="Calibri" panose="020F0502020204030204" pitchFamily="34" charset="0"/>
                          <a:cs typeface="Calibri" panose="020F0502020204030204" pitchFamily="34" charset="0"/>
                        </a:rPr>
                        <a:t>.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£250 per year</a:t>
                      </a:r>
                    </a:p>
                    <a:p>
                      <a:pPr algn="l">
                        <a:lnSpc>
                          <a:spcPct val="100000"/>
                        </a:lnSpc>
                      </a:pPr>
                      <a:endParaRPr lang="en-US" sz="600" b="1" dirty="0">
                        <a:solidFill>
                          <a:schemeClr val="tx1"/>
                        </a:solidFill>
                        <a:latin typeface="Calibri" panose="020F0502020204030204" pitchFamily="34" charset="0"/>
                        <a:cs typeface="Calibri" panose="020F0502020204030204" pitchFamily="34" charset="0"/>
                      </a:endParaRP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72556584"/>
                  </a:ext>
                </a:extLst>
              </a:tr>
            </a:tbl>
          </a:graphicData>
        </a:graphic>
      </p:graphicFrame>
    </p:spTree>
    <p:extLst>
      <p:ext uri="{BB962C8B-B14F-4D97-AF65-F5344CB8AC3E}">
        <p14:creationId xmlns:p14="http://schemas.microsoft.com/office/powerpoint/2010/main" val="17205321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DF2AFC-9A7C-DB8D-90BA-312A1E67F5A5}"/>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66EA4D50-E9BD-B19E-DF26-D7A38A9C06EF}"/>
              </a:ext>
            </a:extLst>
          </p:cNvPr>
          <p:cNvPicPr>
            <a:picLocks noChangeAspect="1"/>
          </p:cNvPicPr>
          <p:nvPr/>
        </p:nvPicPr>
        <p:blipFill>
          <a:blip r:embed="rId2"/>
          <a:stretch>
            <a:fillRect/>
          </a:stretch>
        </p:blipFill>
        <p:spPr>
          <a:xfrm>
            <a:off x="-16769" y="0"/>
            <a:ext cx="6166284" cy="4322536"/>
          </a:xfrm>
          <a:prstGeom prst="rect">
            <a:avLst/>
          </a:prstGeom>
        </p:spPr>
      </p:pic>
      <p:sp>
        <p:nvSpPr>
          <p:cNvPr id="4" name="TextBox 3">
            <a:extLst>
              <a:ext uri="{FF2B5EF4-FFF2-40B4-BE49-F238E27FC236}">
                <a16:creationId xmlns:a16="http://schemas.microsoft.com/office/drawing/2014/main" id="{7415927F-87F2-05EB-8DD1-359F1166BACC}"/>
              </a:ext>
            </a:extLst>
          </p:cNvPr>
          <p:cNvSpPr txBox="1"/>
          <p:nvPr/>
        </p:nvSpPr>
        <p:spPr>
          <a:xfrm>
            <a:off x="241825" y="208550"/>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Your objective:</a:t>
            </a:r>
          </a:p>
        </p:txBody>
      </p:sp>
      <p:graphicFrame>
        <p:nvGraphicFramePr>
          <p:cNvPr id="2" name="Table 1">
            <a:extLst>
              <a:ext uri="{FF2B5EF4-FFF2-40B4-BE49-F238E27FC236}">
                <a16:creationId xmlns:a16="http://schemas.microsoft.com/office/drawing/2014/main" id="{6FC2DE98-3E8B-8664-0AF1-4BC465269E4A}"/>
              </a:ext>
            </a:extLst>
          </p:cNvPr>
          <p:cNvGraphicFramePr>
            <a:graphicFrameLocks noGrp="1"/>
          </p:cNvGraphicFramePr>
          <p:nvPr>
            <p:extLst>
              <p:ext uri="{D42A27DB-BD31-4B8C-83A1-F6EECF244321}">
                <p14:modId xmlns:p14="http://schemas.microsoft.com/office/powerpoint/2010/main" val="275389177"/>
              </p:ext>
            </p:extLst>
          </p:nvPr>
        </p:nvGraphicFramePr>
        <p:xfrm>
          <a:off x="294842" y="694098"/>
          <a:ext cx="5530128" cy="3238500"/>
        </p:xfrm>
        <a:graphic>
          <a:graphicData uri="http://schemas.openxmlformats.org/drawingml/2006/table">
            <a:tbl>
              <a:tblPr firstRow="1" bandRow="1">
                <a:tableStyleId>{5C22544A-7EE6-4342-B048-85BDC9FD1C3A}</a:tableStyleId>
              </a:tblPr>
              <a:tblGrid>
                <a:gridCol w="497638">
                  <a:extLst>
                    <a:ext uri="{9D8B030D-6E8A-4147-A177-3AD203B41FA5}">
                      <a16:colId xmlns:a16="http://schemas.microsoft.com/office/drawing/2014/main" val="1397519339"/>
                    </a:ext>
                  </a:extLst>
                </a:gridCol>
                <a:gridCol w="1089660">
                  <a:extLst>
                    <a:ext uri="{9D8B030D-6E8A-4147-A177-3AD203B41FA5}">
                      <a16:colId xmlns:a16="http://schemas.microsoft.com/office/drawing/2014/main" val="3874769663"/>
                    </a:ext>
                  </a:extLst>
                </a:gridCol>
                <a:gridCol w="1510964">
                  <a:extLst>
                    <a:ext uri="{9D8B030D-6E8A-4147-A177-3AD203B41FA5}">
                      <a16:colId xmlns:a16="http://schemas.microsoft.com/office/drawing/2014/main" val="279180329"/>
                    </a:ext>
                  </a:extLst>
                </a:gridCol>
                <a:gridCol w="1422736">
                  <a:extLst>
                    <a:ext uri="{9D8B030D-6E8A-4147-A177-3AD203B41FA5}">
                      <a16:colId xmlns:a16="http://schemas.microsoft.com/office/drawing/2014/main" val="1419483341"/>
                    </a:ext>
                  </a:extLst>
                </a:gridCol>
                <a:gridCol w="1009130">
                  <a:extLst>
                    <a:ext uri="{9D8B030D-6E8A-4147-A177-3AD203B41FA5}">
                      <a16:colId xmlns:a16="http://schemas.microsoft.com/office/drawing/2014/main" val="1532179531"/>
                    </a:ext>
                  </a:extLst>
                </a:gridCol>
              </a:tblGrid>
              <a:tr h="226247">
                <a:tc>
                  <a:txBody>
                    <a:bodyPr/>
                    <a:lstStyle/>
                    <a:p>
                      <a:pPr algn="ct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dirty="0">
                          <a:solidFill>
                            <a:sysClr val="windowText" lastClr="000000"/>
                          </a:solidFill>
                          <a:latin typeface="Calibri" panose="020F0502020204030204" pitchFamily="34" charset="0"/>
                          <a:cs typeface="Calibri" panose="020F0502020204030204" pitchFamily="34" charset="0"/>
                        </a:rPr>
                        <a:t>Intent - what is your objective?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Implementation - How will you achieve this?</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Impact - What do you hope to see?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dirty="0">
                          <a:solidFill>
                            <a:sysClr val="windowText" lastClr="000000"/>
                          </a:solidFill>
                          <a:effectLst/>
                          <a:latin typeface="Calibri" panose="020F0502020204030204" pitchFamily="34" charset="0"/>
                          <a:cs typeface="Calibri" panose="020F0502020204030204" pitchFamily="34" charset="0"/>
                        </a:rPr>
                        <a:t>Supporting evidence</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938675785"/>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effectLst/>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650" b="1" dirty="0">
                          <a:effectLst/>
                          <a:latin typeface="Calibri" panose="020F0502020204030204" pitchFamily="34" charset="0"/>
                          <a:cs typeface="Calibri" panose="020F0502020204030204" pitchFamily="34" charset="0"/>
                        </a:rPr>
                        <a:t>Plan and monitor</a:t>
                      </a:r>
                      <a:br>
                        <a:rPr lang="en-US" sz="700" b="1" dirty="0">
                          <a:effectLst/>
                          <a:latin typeface="Calibri" panose="020F0502020204030204" pitchFamily="34" charset="0"/>
                          <a:cs typeface="Calibri" panose="020F0502020204030204" pitchFamily="34" charset="0"/>
                        </a:rPr>
                      </a:br>
                      <a:r>
                        <a:rPr lang="en-US" sz="500" b="1" dirty="0">
                          <a:effectLst/>
                          <a:latin typeface="Calibri" panose="020F0502020204030204" pitchFamily="34" charset="0"/>
                          <a:cs typeface="Calibri" panose="020F0502020204030204" pitchFamily="34" charset="0"/>
                        </a:rPr>
                        <a:t>(Complete now and monitor)</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l">
                        <a:lnSpc>
                          <a:spcPct val="100000"/>
                        </a:lnSpc>
                      </a:pPr>
                      <a:r>
                        <a:rPr lang="en-US" sz="600" dirty="0">
                          <a:solidFill>
                            <a:schemeClr val="tx1"/>
                          </a:solidFill>
                          <a:latin typeface="Calibri" panose="020F0502020204030204" pitchFamily="34" charset="0"/>
                          <a:cs typeface="Calibri" panose="020F0502020204030204" pitchFamily="34" charset="0"/>
                        </a:rPr>
                        <a:t>To provide top-up swimming lessons for the children not meeting the national curriculum standards in swimming and water safety after the Autumn term of core swimming lessons.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Top-up lessons will be available for any children not meeting the swimming and water safety standards once their term of swimming lessons is complete. </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solidFill>
                          <a:schemeClr val="tx1"/>
                        </a:solidFill>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We will use the PE premium money to meet these extra lesson costs which includes the cost of travel. </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We hope to see a 100% pass rate in our swimming and water safety curriculum requirements.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Assessment will be recorded on the swimming teacher’s attainment sheet and kept as a record in the school office. </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68936110"/>
                  </a:ext>
                </a:extLst>
              </a:tr>
              <a:tr h="285495">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US" sz="700" b="1" dirty="0">
                          <a:solidFill>
                            <a:sysClr val="windowText" lastClr="000000"/>
                          </a:solidFill>
                          <a:latin typeface="Calibri" panose="020F0502020204030204" pitchFamily="34" charset="0"/>
                          <a:cs typeface="Calibri" panose="020F0502020204030204" pitchFamily="34" charset="0"/>
                        </a:rPr>
                        <a:t>What impact have you seen?</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Are the improvements sustainable? How?</a:t>
                      </a:r>
                      <a:endParaRPr lang="en-US" sz="700" b="1"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Supporting evidence</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b="1" dirty="0">
                          <a:solidFill>
                            <a:sysClr val="windowText" lastClr="000000"/>
                          </a:solidFill>
                          <a:effectLst/>
                          <a:latin typeface="Calibri" panose="020F0502020204030204" pitchFamily="34" charset="0"/>
                          <a:cs typeface="Calibri" panose="020F0502020204030204" pitchFamily="34" charset="0"/>
                        </a:rPr>
                        <a:t>Approx. cost</a:t>
                      </a:r>
                      <a:endParaRPr lang="en-GB" sz="700" b="1"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3420514327"/>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endParaRPr lang="en-US" sz="700" b="1" dirty="0">
                        <a:latin typeface="Calibri" panose="020F0502020204030204" pitchFamily="34" charset="0"/>
                        <a:cs typeface="Calibri" panose="020F0502020204030204" pitchFamily="34" charset="0"/>
                      </a:endParaRPr>
                    </a:p>
                    <a:p>
                      <a:pPr marL="0" marR="0" lvl="0" indent="0" algn="ctr" defTabSz="575981" rtl="0" eaLnBrk="1" fontAlgn="auto" latinLnBrk="0" hangingPunct="1">
                        <a:lnSpc>
                          <a:spcPct val="100000"/>
                        </a:lnSpc>
                        <a:spcBef>
                          <a:spcPts val="0"/>
                        </a:spcBef>
                        <a:spcAft>
                          <a:spcPts val="0"/>
                        </a:spcAft>
                        <a:buClrTx/>
                        <a:buSzTx/>
                        <a:buFontTx/>
                        <a:buNone/>
                        <a:tabLst/>
                        <a:defRPr/>
                      </a:pPr>
                      <a:r>
                        <a:rPr lang="en-US" sz="650" b="1" dirty="0">
                          <a:latin typeface="Calibri" panose="020F0502020204030204" pitchFamily="34" charset="0"/>
                          <a:cs typeface="Calibri" panose="020F0502020204030204" pitchFamily="34" charset="0"/>
                        </a:rPr>
                        <a:t>Evaluate</a:t>
                      </a:r>
                      <a:r>
                        <a:rPr lang="en-US" sz="700" b="1" dirty="0">
                          <a:latin typeface="Calibri" panose="020F0502020204030204" pitchFamily="34" charset="0"/>
                          <a:cs typeface="Calibri" panose="020F0502020204030204" pitchFamily="34" charset="0"/>
                        </a:rPr>
                        <a:t> </a:t>
                      </a:r>
                      <a:r>
                        <a:rPr lang="en-US" sz="500" b="1" dirty="0">
                          <a:latin typeface="Calibri" panose="020F0502020204030204" pitchFamily="34" charset="0"/>
                          <a:cs typeface="Calibri" panose="020F0502020204030204" pitchFamily="34" charset="0"/>
                        </a:rPr>
                        <a:t>(Complete in July)</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At the end of Y6 66% of children have met the standards in water rescue and through a range of strokes. </a:t>
                      </a: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The one child who has not yet made these standards has improved in confidence and competence and has gone from a non-swimmer to being able to swim a width unaided which is a very big achievement. </a:t>
                      </a:r>
                    </a:p>
                    <a:p>
                      <a:pPr algn="l">
                        <a:lnSpc>
                          <a:spcPct val="100000"/>
                        </a:lnSpc>
                      </a:pPr>
                      <a:endParaRPr lang="en-US" sz="45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The school are committed to meeting the requirements for all children and will continue to offer top-up lessons to children not meeting the requirements.</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Swimming assessment reports which are filed in the school office. </a:t>
                      </a: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solidFill>
                            <a:schemeClr val="tx1"/>
                          </a:solidFill>
                          <a:latin typeface="Calibri" panose="020F0502020204030204" pitchFamily="34" charset="0"/>
                          <a:cs typeface="Calibri" panose="020F0502020204030204" pitchFamily="34" charset="0"/>
                        </a:rPr>
                        <a:t>£2000 top-up swimming lessons and transport. </a:t>
                      </a:r>
                    </a:p>
                    <a:p>
                      <a:pPr algn="l">
                        <a:lnSpc>
                          <a:spcPct val="100000"/>
                        </a:lnSpc>
                      </a:pPr>
                      <a:endParaRPr lang="en-US" sz="600" b="1" dirty="0">
                        <a:solidFill>
                          <a:schemeClr val="tx1"/>
                        </a:solidFill>
                        <a:latin typeface="Calibri" panose="020F0502020204030204" pitchFamily="34" charset="0"/>
                        <a:cs typeface="Calibri" panose="020F0502020204030204" pitchFamily="34" charset="0"/>
                      </a:endParaRP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p>
                      <a:pPr algn="l">
                        <a:lnSpc>
                          <a:spcPct val="100000"/>
                        </a:lnSpc>
                      </a:pPr>
                      <a:endParaRPr lang="en-US" sz="600" dirty="0">
                        <a:solidFill>
                          <a:schemeClr val="tx1"/>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72556584"/>
                  </a:ext>
                </a:extLst>
              </a:tr>
            </a:tbl>
          </a:graphicData>
        </a:graphic>
      </p:graphicFrame>
    </p:spTree>
    <p:extLst>
      <p:ext uri="{BB962C8B-B14F-4D97-AF65-F5344CB8AC3E}">
        <p14:creationId xmlns:p14="http://schemas.microsoft.com/office/powerpoint/2010/main" val="24672335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99847C-2B42-CB6E-A3A8-FBC53086DBEA}"/>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480D0268-9FFC-E12D-3361-CE303B154D08}"/>
              </a:ext>
            </a:extLst>
          </p:cNvPr>
          <p:cNvPicPr>
            <a:picLocks noChangeAspect="1"/>
          </p:cNvPicPr>
          <p:nvPr/>
        </p:nvPicPr>
        <p:blipFill>
          <a:blip r:embed="rId2"/>
          <a:stretch>
            <a:fillRect/>
          </a:stretch>
        </p:blipFill>
        <p:spPr>
          <a:xfrm>
            <a:off x="-23749" y="0"/>
            <a:ext cx="6187224" cy="4322536"/>
          </a:xfrm>
          <a:prstGeom prst="rect">
            <a:avLst/>
          </a:prstGeom>
        </p:spPr>
      </p:pic>
      <p:sp>
        <p:nvSpPr>
          <p:cNvPr id="4" name="TextBox 3">
            <a:extLst>
              <a:ext uri="{FF2B5EF4-FFF2-40B4-BE49-F238E27FC236}">
                <a16:creationId xmlns:a16="http://schemas.microsoft.com/office/drawing/2014/main" id="{61BAB802-43D4-8699-5757-2F1FE9113452}"/>
              </a:ext>
            </a:extLst>
          </p:cNvPr>
          <p:cNvSpPr txBox="1"/>
          <p:nvPr/>
        </p:nvSpPr>
        <p:spPr>
          <a:xfrm>
            <a:off x="241825" y="226711"/>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Review of the last academic year (2024/2025)</a:t>
            </a:r>
          </a:p>
        </p:txBody>
      </p:sp>
      <p:sp>
        <p:nvSpPr>
          <p:cNvPr id="2" name="Rectangle 1">
            <a:extLst>
              <a:ext uri="{FF2B5EF4-FFF2-40B4-BE49-F238E27FC236}">
                <a16:creationId xmlns:a16="http://schemas.microsoft.com/office/drawing/2014/main" id="{839CA36D-C1F1-EC25-6FEA-2CE3AA0EF20F}"/>
              </a:ext>
            </a:extLst>
          </p:cNvPr>
          <p:cNvSpPr/>
          <p:nvPr/>
        </p:nvSpPr>
        <p:spPr>
          <a:xfrm>
            <a:off x="146584" y="167948"/>
            <a:ext cx="5870308" cy="439325"/>
          </a:xfrm>
          <a:prstGeom prst="rect">
            <a:avLst/>
          </a:prstGeom>
          <a:solidFill>
            <a:schemeClr val="bg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290DCC7D-37B2-168B-8CF8-B93E9B7FE518}"/>
              </a:ext>
            </a:extLst>
          </p:cNvPr>
          <p:cNvSpPr txBox="1"/>
          <p:nvPr/>
        </p:nvSpPr>
        <p:spPr>
          <a:xfrm>
            <a:off x="-37709" y="172166"/>
            <a:ext cx="6187224" cy="215444"/>
          </a:xfrm>
          <a:prstGeom prst="rect">
            <a:avLst/>
          </a:prstGeom>
          <a:noFill/>
        </p:spPr>
        <p:txBody>
          <a:bodyPr wrap="square">
            <a:spAutoFit/>
          </a:bodyPr>
          <a:lstStyle/>
          <a:p>
            <a:pPr algn="ctr">
              <a:buNone/>
            </a:pPr>
            <a:r>
              <a:rPr lang="en-GB" sz="800" b="1" dirty="0">
                <a:effectLst/>
                <a:latin typeface="Calibri" panose="020F0502020204030204" pitchFamily="34" charset="0"/>
                <a:ea typeface="Calibri" panose="020F0502020204030204" pitchFamily="34" charset="0"/>
              </a:rPr>
              <a:t>This page has been left blank for any notes or supporting information.</a:t>
            </a:r>
            <a:endParaRPr lang="en-GB" sz="8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16060102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C66DBE-18A7-A19C-92D3-CC996F629742}"/>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7CAAD77C-C201-D385-6F94-B57DFA3AC955}"/>
              </a:ext>
            </a:extLst>
          </p:cNvPr>
          <p:cNvPicPr>
            <a:picLocks noChangeAspect="1"/>
          </p:cNvPicPr>
          <p:nvPr/>
        </p:nvPicPr>
        <p:blipFill>
          <a:blip r:embed="rId2"/>
          <a:stretch>
            <a:fillRect/>
          </a:stretch>
        </p:blipFill>
        <p:spPr>
          <a:xfrm>
            <a:off x="0" y="-2948"/>
            <a:ext cx="6154057" cy="4325484"/>
          </a:xfrm>
          <a:prstGeom prst="rect">
            <a:avLst/>
          </a:prstGeom>
        </p:spPr>
      </p:pic>
      <p:sp>
        <p:nvSpPr>
          <p:cNvPr id="2" name="TextBox 1">
            <a:extLst>
              <a:ext uri="{FF2B5EF4-FFF2-40B4-BE49-F238E27FC236}">
                <a16:creationId xmlns:a16="http://schemas.microsoft.com/office/drawing/2014/main" id="{D74AD989-60DA-E3F8-4931-F4AB2DA34FC1}"/>
              </a:ext>
            </a:extLst>
          </p:cNvPr>
          <p:cNvSpPr txBox="1"/>
          <p:nvPr/>
        </p:nvSpPr>
        <p:spPr>
          <a:xfrm>
            <a:off x="241825" y="211597"/>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PE and sport premium monitoring and tracking form</a:t>
            </a:r>
            <a:r>
              <a:rPr lang="en-GB" sz="1200" b="1" dirty="0">
                <a:latin typeface="Calibri" panose="020F0502020204030204" pitchFamily="34" charset="0"/>
                <a:cs typeface="Calibri" panose="020F0502020204030204" pitchFamily="34" charset="0"/>
              </a:rPr>
              <a:t> </a:t>
            </a:r>
            <a:endParaRPr lang="en-US" sz="1200" b="1" dirty="0">
              <a:latin typeface="Calibri" panose="020F0502020204030204" pitchFamily="34" charset="0"/>
              <a:cs typeface="Calibri" panose="020F0502020204030204" pitchFamily="34" charset="0"/>
            </a:endParaRPr>
          </a:p>
        </p:txBody>
      </p:sp>
      <p:sp>
        <p:nvSpPr>
          <p:cNvPr id="6" name="Text Box 2">
            <a:extLst>
              <a:ext uri="{FF2B5EF4-FFF2-40B4-BE49-F238E27FC236}">
                <a16:creationId xmlns:a16="http://schemas.microsoft.com/office/drawing/2014/main" id="{E75BBE26-0E13-8E2A-5BAF-A450B00A85BD}"/>
              </a:ext>
            </a:extLst>
          </p:cNvPr>
          <p:cNvSpPr txBox="1">
            <a:spLocks noChangeArrowheads="1"/>
          </p:cNvSpPr>
          <p:nvPr/>
        </p:nvSpPr>
        <p:spPr bwMode="auto">
          <a:xfrm>
            <a:off x="241825" y="693328"/>
            <a:ext cx="5787500" cy="3424476"/>
          </a:xfrm>
          <a:prstGeom prst="rect">
            <a:avLst/>
          </a:prstGeom>
          <a:solidFill>
            <a:srgbClr val="FFFFFF"/>
          </a:solidFill>
          <a:ln w="9525">
            <a:solidFill>
              <a:schemeClr val="bg1"/>
            </a:solidFill>
            <a:miter lim="800000"/>
            <a:headEnd/>
            <a:tailEnd/>
          </a:ln>
        </p:spPr>
        <p:txBody>
          <a:bodyPr rot="0" vert="horz" wrap="square" lIns="91440" tIns="45720" rIns="91440" bIns="45720" anchor="t" anchorCtr="0">
            <a:noAutofit/>
          </a:bodyPr>
          <a:lstStyle/>
          <a:p>
            <a:pPr marL="171450" marR="419100" lvl="0" indent="-171450">
              <a:lnSpc>
                <a:spcPct val="124000"/>
              </a:lnSpc>
              <a:buFont typeface="Arial" panose="020B0604020202020204" pitchFamily="34" charset="0"/>
              <a:buChar char="•"/>
            </a:pPr>
            <a:r>
              <a:rPr lang="en-GB" sz="850" dirty="0">
                <a:effectLst/>
                <a:latin typeface="Calibri" panose="020F0502020204030204" pitchFamily="34" charset="0"/>
                <a:ea typeface="Calibri" panose="020F0502020204030204" pitchFamily="34" charset="0"/>
                <a:cs typeface="Calibri" panose="020F0502020204030204" pitchFamily="34" charset="0"/>
              </a:rPr>
              <a:t>It is intended that this template should be used as preparation for the completion of the statutory DfE PE and sport premium digital expenditure reporting return. You can upload data (including swimming) from this template onto this platform once it becomes accessible. </a:t>
            </a:r>
          </a:p>
          <a:p>
            <a:pPr marL="171450" marR="419100" lvl="0" indent="-171450">
              <a:lnSpc>
                <a:spcPct val="124000"/>
              </a:lnSpc>
              <a:buFont typeface="Arial" panose="020B0604020202020204" pitchFamily="34" charset="0"/>
              <a:buChar char="•"/>
            </a:pPr>
            <a:r>
              <a:rPr lang="en-GB" sz="850" dirty="0">
                <a:effectLst/>
                <a:latin typeface="Calibri" panose="020F0502020204030204" pitchFamily="34" charset="0"/>
                <a:ea typeface="Calibri" panose="020F0502020204030204" pitchFamily="34" charset="0"/>
                <a:cs typeface="Calibri" panose="020F0502020204030204" pitchFamily="34" charset="0"/>
              </a:rPr>
              <a:t>The template is a working document that you can amend and update during the year.</a:t>
            </a:r>
          </a:p>
          <a:p>
            <a:pPr marL="171450" marR="419100" lvl="0" indent="-171450">
              <a:lnSpc>
                <a:spcPct val="124000"/>
              </a:lnSpc>
              <a:buFont typeface="Arial" panose="020B0604020202020204" pitchFamily="34" charset="0"/>
              <a:buChar char="•"/>
            </a:pPr>
            <a:r>
              <a:rPr lang="en-GB" sz="850" dirty="0">
                <a:effectLst/>
                <a:latin typeface="Calibri" panose="020F0502020204030204" pitchFamily="34" charset="0"/>
                <a:ea typeface="Calibri" panose="020F0502020204030204" pitchFamily="34" charset="0"/>
                <a:cs typeface="Calibri" panose="020F0502020204030204" pitchFamily="34" charset="0"/>
              </a:rPr>
              <a:t>Before you decide how you are going to use the funding for this academic year you should reflect and evaluate the impact of your use of you PE and sport premium funding in 2024/25.</a:t>
            </a:r>
          </a:p>
          <a:p>
            <a:pPr marL="171450" marR="419100" lvl="0" indent="-171450">
              <a:lnSpc>
                <a:spcPct val="124000"/>
              </a:lnSpc>
              <a:buFont typeface="Arial" panose="020B0604020202020204" pitchFamily="34" charset="0"/>
              <a:buChar char="•"/>
            </a:pPr>
            <a:r>
              <a:rPr lang="en-GB" sz="850" dirty="0">
                <a:effectLst/>
                <a:latin typeface="Calibri" panose="020F0502020204030204" pitchFamily="34" charset="0"/>
                <a:ea typeface="Calibri" panose="020F0502020204030204" pitchFamily="34" charset="0"/>
                <a:cs typeface="Calibri" panose="020F0502020204030204" pitchFamily="34" charset="0"/>
              </a:rPr>
              <a:t>You should use your evaluation of last year’s funding to help you decide what to do this academic year, how you will do it, and what impact you expect it to have. </a:t>
            </a:r>
          </a:p>
          <a:p>
            <a:pPr marL="171450" marR="419100" lvl="0" indent="-171450">
              <a:lnSpc>
                <a:spcPct val="124000"/>
              </a:lnSpc>
              <a:buFont typeface="Arial" panose="020B0604020202020204" pitchFamily="34" charset="0"/>
              <a:buChar char="•"/>
            </a:pPr>
            <a:r>
              <a:rPr lang="en-GB" sz="850" dirty="0">
                <a:effectLst/>
                <a:latin typeface="Calibri" panose="020F0502020204030204" pitchFamily="34" charset="0"/>
                <a:ea typeface="Calibri" panose="020F0502020204030204" pitchFamily="34" charset="0"/>
                <a:cs typeface="Calibri" panose="020F0502020204030204" pitchFamily="34" charset="0"/>
              </a:rPr>
              <a:t>All spending of the funding must conform with the terms outlined in the conditions of grant </a:t>
            </a:r>
          </a:p>
          <a:p>
            <a:pPr marL="171450" marR="419100" lvl="0" indent="-171450">
              <a:lnSpc>
                <a:spcPct val="124000"/>
              </a:lnSpc>
              <a:buFont typeface="Arial" panose="020B0604020202020204" pitchFamily="34" charset="0"/>
              <a:buChar char="•"/>
            </a:pPr>
            <a:r>
              <a:rPr lang="en-GB" sz="850" dirty="0">
                <a:effectLst/>
                <a:latin typeface="Calibri" panose="020F0502020204030204" pitchFamily="34" charset="0"/>
                <a:ea typeface="Calibri" panose="020F0502020204030204" pitchFamily="34" charset="0"/>
                <a:cs typeface="Calibri" panose="020F0502020204030204" pitchFamily="34" charset="0"/>
              </a:rPr>
              <a:t>The summative digital expenditure reporting from June 2026 will continue to include swimming and water safety information. PE and sport premium funding can be used to provide top-up lessons, where necessary, to ensure pupils meet national curriculum swimming requirements</a:t>
            </a:r>
          </a:p>
          <a:p>
            <a:pPr marL="171450" marR="419100" lvl="0" indent="-171450">
              <a:lnSpc>
                <a:spcPct val="124000"/>
              </a:lnSpc>
              <a:buFont typeface="Arial" panose="020B0604020202020204" pitchFamily="34" charset="0"/>
              <a:buChar char="•"/>
            </a:pPr>
            <a:r>
              <a:rPr lang="en-GB" sz="850" dirty="0">
                <a:effectLst/>
                <a:latin typeface="Calibri" panose="020F0502020204030204" pitchFamily="34" charset="0"/>
                <a:ea typeface="Calibri" panose="020F0502020204030204" pitchFamily="34" charset="0"/>
                <a:cs typeface="Calibri" panose="020F0502020204030204" pitchFamily="34" charset="0"/>
              </a:rPr>
              <a:t>To ensure funding is used effectively and based on your school’s needs; guidance and examples of best practice across schools can be found here. </a:t>
            </a:r>
          </a:p>
          <a:p>
            <a:pPr marL="171450" marR="419100" lvl="0" indent="-171450">
              <a:lnSpc>
                <a:spcPct val="124000"/>
              </a:lnSpc>
              <a:buFont typeface="Arial" panose="020B0604020202020204" pitchFamily="34" charset="0"/>
              <a:buChar char="•"/>
            </a:pPr>
            <a:r>
              <a:rPr lang="en-GB" sz="850" dirty="0">
                <a:effectLst/>
                <a:latin typeface="Calibri" panose="020F0502020204030204" pitchFamily="34" charset="0"/>
                <a:ea typeface="Calibri" panose="020F0502020204030204" pitchFamily="34" charset="0"/>
                <a:cs typeface="Calibri" panose="020F0502020204030204" pitchFamily="34" charset="0"/>
              </a:rPr>
              <a:t>You must use the funding to make additional and sustainable improvements to the PE and sport in your school. </a:t>
            </a:r>
          </a:p>
          <a:p>
            <a:pPr marL="171450" marR="419100" lvl="0" indent="-171450">
              <a:lnSpc>
                <a:spcPct val="124000"/>
              </a:lnSpc>
              <a:buFont typeface="Arial" panose="020B0604020202020204" pitchFamily="34" charset="0"/>
              <a:buChar char="•"/>
            </a:pPr>
            <a:r>
              <a:rPr lang="en-GB" sz="850" dirty="0">
                <a:effectLst/>
                <a:latin typeface="Calibri" panose="020F0502020204030204" pitchFamily="34" charset="0"/>
                <a:ea typeface="Calibri" panose="020F0502020204030204" pitchFamily="34" charset="0"/>
                <a:cs typeface="Calibri" panose="020F0502020204030204" pitchFamily="34" charset="0"/>
              </a:rPr>
              <a:t>You must develop and add to the PESSPA activities that your school already offers.</a:t>
            </a:r>
          </a:p>
          <a:p>
            <a:pPr marR="312420">
              <a:lnSpc>
                <a:spcPct val="124000"/>
              </a:lnSpc>
              <a:spcBef>
                <a:spcPts val="5"/>
              </a:spcBef>
              <a:buNone/>
            </a:pPr>
            <a:endParaRPr lang="en-GB" sz="850" dirty="0">
              <a:effectLst/>
              <a:latin typeface="Calibri" panose="020F0502020204030204" pitchFamily="34" charset="0"/>
              <a:ea typeface="Calibri" panose="020F0502020204030204" pitchFamily="34" charset="0"/>
              <a:cs typeface="Calibri" panose="020F0502020204030204" pitchFamily="34" charset="0"/>
            </a:endParaRPr>
          </a:p>
          <a:p>
            <a:pPr marL="73025" marR="312420">
              <a:lnSpc>
                <a:spcPct val="124000"/>
              </a:lnSpc>
              <a:spcBef>
                <a:spcPts val="5"/>
              </a:spcBef>
              <a:buNone/>
            </a:pPr>
            <a:r>
              <a:rPr lang="en-US" sz="850" b="1" dirty="0">
                <a:effectLst/>
                <a:latin typeface="Calibri" panose="020F0502020204030204" pitchFamily="34" charset="0"/>
                <a:ea typeface="Calibri" panose="020F0502020204030204" pitchFamily="34" charset="0"/>
                <a:cs typeface="Calibri" panose="020F0502020204030204" pitchFamily="34" charset="0"/>
              </a:rPr>
              <a:t>Useful Links:</a:t>
            </a:r>
            <a:endParaRPr lang="en-GB" sz="850" b="1" dirty="0">
              <a:latin typeface="Calibri" panose="020F0502020204030204" pitchFamily="34" charset="0"/>
              <a:ea typeface="Calibri" panose="020F0502020204030204" pitchFamily="34" charset="0"/>
              <a:cs typeface="Calibri" panose="020F0502020204030204" pitchFamily="34" charset="0"/>
            </a:endParaRPr>
          </a:p>
          <a:p>
            <a:pPr marL="244475" marR="312420" indent="-171450">
              <a:lnSpc>
                <a:spcPct val="124000"/>
              </a:lnSpc>
              <a:spcBef>
                <a:spcPts val="5"/>
              </a:spcBef>
              <a:buFont typeface="Arial" panose="020B0604020202020204" pitchFamily="34" charset="0"/>
              <a:buChar char="•"/>
            </a:pPr>
            <a:r>
              <a:rPr lang="en-GB" sz="900" dirty="0">
                <a:latin typeface="Calibri" panose="020F0502020204030204" pitchFamily="34" charset="0"/>
                <a:cs typeface="Calibri" panose="020F0502020204030204" pitchFamily="34" charset="0"/>
                <a:hlinkClick r:id="rId3"/>
              </a:rPr>
              <a:t>PE and sport premium for primary schools - GOV.UK</a:t>
            </a:r>
            <a:endParaRPr lang="en-GB" sz="900" dirty="0">
              <a:latin typeface="Calibri" panose="020F0502020204030204" pitchFamily="34" charset="0"/>
              <a:cs typeface="Calibri" panose="020F0502020204030204" pitchFamily="34" charset="0"/>
            </a:endParaRPr>
          </a:p>
          <a:p>
            <a:pPr marL="244475" marR="312420" indent="-171450">
              <a:lnSpc>
                <a:spcPct val="124000"/>
              </a:lnSpc>
              <a:spcBef>
                <a:spcPts val="5"/>
              </a:spcBef>
              <a:buFont typeface="Arial" panose="020B0604020202020204" pitchFamily="34" charset="0"/>
              <a:buChar char="•"/>
            </a:pPr>
            <a:r>
              <a:rPr lang="en-GB" sz="900" dirty="0">
                <a:latin typeface="Calibri" panose="020F0502020204030204" pitchFamily="34" charset="0"/>
                <a:cs typeface="Calibri" panose="020F0502020204030204" pitchFamily="34" charset="0"/>
                <a:hlinkClick r:id="rId4"/>
              </a:rPr>
              <a:t>PE and sport premium: conditions of grant 2025 to 2026 - GOV.UK</a:t>
            </a:r>
            <a:endParaRPr lang="en-GB" sz="850" dirty="0">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0494838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DD0551-469A-DEBD-2409-100B2C306D33}"/>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653D601A-6B9B-B24F-954C-6D0ACC4C5EDD}"/>
              </a:ext>
            </a:extLst>
          </p:cNvPr>
          <p:cNvPicPr>
            <a:picLocks noChangeAspect="1"/>
          </p:cNvPicPr>
          <p:nvPr/>
        </p:nvPicPr>
        <p:blipFill>
          <a:blip r:embed="rId2"/>
          <a:stretch>
            <a:fillRect/>
          </a:stretch>
        </p:blipFill>
        <p:spPr>
          <a:xfrm>
            <a:off x="-16769" y="0"/>
            <a:ext cx="6173264" cy="4322536"/>
          </a:xfrm>
          <a:prstGeom prst="rect">
            <a:avLst/>
          </a:prstGeom>
        </p:spPr>
      </p:pic>
      <p:sp>
        <p:nvSpPr>
          <p:cNvPr id="4" name="TextBox 3">
            <a:extLst>
              <a:ext uri="{FF2B5EF4-FFF2-40B4-BE49-F238E27FC236}">
                <a16:creationId xmlns:a16="http://schemas.microsoft.com/office/drawing/2014/main" id="{DBBFD564-002E-61DE-9DBD-A3D6F53646DD}"/>
              </a:ext>
            </a:extLst>
          </p:cNvPr>
          <p:cNvSpPr txBox="1"/>
          <p:nvPr/>
        </p:nvSpPr>
        <p:spPr>
          <a:xfrm>
            <a:off x="241825" y="226711"/>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Review of the last academic year (2024/2025)</a:t>
            </a:r>
          </a:p>
        </p:txBody>
      </p:sp>
      <p:sp>
        <p:nvSpPr>
          <p:cNvPr id="6" name="TextBox 5">
            <a:extLst>
              <a:ext uri="{FF2B5EF4-FFF2-40B4-BE49-F238E27FC236}">
                <a16:creationId xmlns:a16="http://schemas.microsoft.com/office/drawing/2014/main" id="{61D9F60F-F13B-1086-50C1-85D73CC0740F}"/>
              </a:ext>
            </a:extLst>
          </p:cNvPr>
          <p:cNvSpPr txBox="1"/>
          <p:nvPr/>
        </p:nvSpPr>
        <p:spPr>
          <a:xfrm>
            <a:off x="241825" y="635438"/>
            <a:ext cx="5684413" cy="893130"/>
          </a:xfrm>
          <a:prstGeom prst="rect">
            <a:avLst/>
          </a:prstGeom>
          <a:noFill/>
        </p:spPr>
        <p:txBody>
          <a:bodyPr wrap="square" rtlCol="0">
            <a:spAutoFit/>
          </a:bodyPr>
          <a:lstStyle/>
          <a:p>
            <a:pPr marL="171450" indent="-171450">
              <a:lnSpc>
                <a:spcPct val="124000"/>
              </a:lnSpc>
              <a:buFont typeface="Arial" panose="020B0604020202020204" pitchFamily="34" charset="0"/>
              <a:buChar char="•"/>
            </a:pPr>
            <a:r>
              <a:rPr lang="en-US" sz="850" dirty="0"/>
              <a:t>Take some time to reflect on your intent, implementation and impact from last academic year to celebrate your wins but to also think about improvements for the year ahead.</a:t>
            </a:r>
          </a:p>
          <a:p>
            <a:pPr marL="171450" indent="-171450">
              <a:lnSpc>
                <a:spcPct val="124000"/>
              </a:lnSpc>
              <a:buFont typeface="Arial" panose="020B0604020202020204" pitchFamily="34" charset="0"/>
              <a:buChar char="•"/>
            </a:pPr>
            <a:r>
              <a:rPr lang="en-US" sz="850" dirty="0"/>
              <a:t>You do not need to complete every box. Just record the information that is key to your school's priorities and areas of focus.</a:t>
            </a:r>
          </a:p>
          <a:p>
            <a:pPr>
              <a:lnSpc>
                <a:spcPct val="124000"/>
              </a:lnSpc>
            </a:pPr>
            <a:r>
              <a:rPr lang="en-US" sz="850" b="1" i="1" dirty="0"/>
              <a:t>Remember</a:t>
            </a:r>
            <a:r>
              <a:rPr lang="en-US" sz="850" i="1" dirty="0"/>
              <a:t> - Be clear about how you focused spending on key groups such as SEND, girls and disadvantaged pupils. </a:t>
            </a:r>
          </a:p>
        </p:txBody>
      </p:sp>
      <p:graphicFrame>
        <p:nvGraphicFramePr>
          <p:cNvPr id="10" name="Table 9">
            <a:extLst>
              <a:ext uri="{FF2B5EF4-FFF2-40B4-BE49-F238E27FC236}">
                <a16:creationId xmlns:a16="http://schemas.microsoft.com/office/drawing/2014/main" id="{065D4AC4-7957-AA62-C1A0-FE4F2CF00CA3}"/>
              </a:ext>
            </a:extLst>
          </p:cNvPr>
          <p:cNvGraphicFramePr>
            <a:graphicFrameLocks noGrp="1"/>
          </p:cNvGraphicFramePr>
          <p:nvPr>
            <p:extLst>
              <p:ext uri="{D42A27DB-BD31-4B8C-83A1-F6EECF244321}">
                <p14:modId xmlns:p14="http://schemas.microsoft.com/office/powerpoint/2010/main" val="1199111965"/>
              </p:ext>
            </p:extLst>
          </p:nvPr>
        </p:nvGraphicFramePr>
        <p:xfrm>
          <a:off x="298297" y="1672070"/>
          <a:ext cx="5530128" cy="2420807"/>
        </p:xfrm>
        <a:graphic>
          <a:graphicData uri="http://schemas.openxmlformats.org/drawingml/2006/table">
            <a:tbl>
              <a:tblPr firstRow="1" bandRow="1">
                <a:tableStyleId>{5C22544A-7EE6-4342-B048-85BDC9FD1C3A}</a:tableStyleId>
              </a:tblPr>
              <a:tblGrid>
                <a:gridCol w="1711987">
                  <a:extLst>
                    <a:ext uri="{9D8B030D-6E8A-4147-A177-3AD203B41FA5}">
                      <a16:colId xmlns:a16="http://schemas.microsoft.com/office/drawing/2014/main" val="1397519339"/>
                    </a:ext>
                  </a:extLst>
                </a:gridCol>
                <a:gridCol w="2010284">
                  <a:extLst>
                    <a:ext uri="{9D8B030D-6E8A-4147-A177-3AD203B41FA5}">
                      <a16:colId xmlns:a16="http://schemas.microsoft.com/office/drawing/2014/main" val="279180329"/>
                    </a:ext>
                  </a:extLst>
                </a:gridCol>
                <a:gridCol w="1807857">
                  <a:extLst>
                    <a:ext uri="{9D8B030D-6E8A-4147-A177-3AD203B41FA5}">
                      <a16:colId xmlns:a16="http://schemas.microsoft.com/office/drawing/2014/main" val="1532179531"/>
                    </a:ext>
                  </a:extLst>
                </a:gridCol>
              </a:tblGrid>
              <a:tr h="226247">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hlinkClick r:id="rId3"/>
                        </a:rPr>
                        <a:t>Swimming and Water Safety</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What went well? Supporting evidence?</a:t>
                      </a:r>
                      <a:r>
                        <a:rPr lang="en-GB" sz="700" dirty="0">
                          <a:solidFill>
                            <a:sysClr val="windowText" lastClr="000000"/>
                          </a:solidFill>
                          <a:effectLst/>
                          <a:latin typeface="Calibri" panose="020F0502020204030204" pitchFamily="34" charset="0"/>
                          <a:cs typeface="Calibri" panose="020F0502020204030204" pitchFamily="34" charset="0"/>
                        </a:rPr>
                        <a:t> </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dirty="0">
                          <a:solidFill>
                            <a:sysClr val="windowText" lastClr="000000"/>
                          </a:solidFill>
                          <a:effectLst/>
                          <a:latin typeface="Calibri" panose="020F0502020204030204" pitchFamily="34" charset="0"/>
                          <a:cs typeface="Calibri" panose="020F0502020204030204" pitchFamily="34" charset="0"/>
                        </a:rPr>
                        <a:t>What didn't go well? Supporting evidence? </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938675785"/>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b="1" dirty="0">
                          <a:effectLst/>
                          <a:latin typeface="Calibri" panose="020F0502020204030204" pitchFamily="34" charset="0"/>
                          <a:cs typeface="Calibri" panose="020F0502020204030204" pitchFamily="34" charset="0"/>
                        </a:rPr>
                        <a:t>1. </a:t>
                      </a:r>
                      <a:r>
                        <a:rPr lang="en-US" sz="700" dirty="0">
                          <a:effectLst/>
                          <a:latin typeface="Calibri" panose="020F0502020204030204" pitchFamily="34" charset="0"/>
                          <a:cs typeface="Calibri" panose="020F0502020204030204" pitchFamily="34" charset="0"/>
                        </a:rPr>
                        <a:t>Swim competently, confidently and proficiently over a distance of at least 25 meters</a:t>
                      </a:r>
                      <a:endParaRPr lang="en-GB" sz="700" dirty="0">
                        <a:effectLst/>
                        <a:latin typeface="Calibri" panose="020F0502020204030204" pitchFamily="34" charset="0"/>
                        <a:ea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lang="en-US" sz="700" dirty="0">
                          <a:latin typeface="Calibri" panose="020F0502020204030204" pitchFamily="34" charset="0"/>
                          <a:cs typeface="Calibri" panose="020F0502020204030204" pitchFamily="34" charset="0"/>
                        </a:rPr>
                        <a:t>All children met the standard for the swimming assessment. With 100% pass rate.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latin typeface="Calibri" panose="020F0502020204030204" pitchFamily="34" charset="0"/>
                          <a:cs typeface="Calibri" panose="020F0502020204030204" pitchFamily="34" charset="0"/>
                        </a:rPr>
                        <a:t>N/A</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7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latin typeface="Calibri" panose="020F0502020204030204" pitchFamily="34" charset="0"/>
                          <a:cs typeface="Calibri" panose="020F0502020204030204" pitchFamily="34" charset="0"/>
                        </a:rPr>
                        <a:t>Evidence of the standards met are filed in the school office.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98148111"/>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b="1" dirty="0">
                          <a:effectLst/>
                          <a:latin typeface="Calibri" panose="020F0502020204030204" pitchFamily="34" charset="0"/>
                          <a:cs typeface="Calibri" panose="020F0502020204030204" pitchFamily="34" charset="0"/>
                        </a:rPr>
                        <a:t>2. </a:t>
                      </a:r>
                      <a:r>
                        <a:rPr lang="en-US" sz="700" dirty="0">
                          <a:effectLst/>
                          <a:latin typeface="Calibri" panose="020F0502020204030204" pitchFamily="34" charset="0"/>
                          <a:cs typeface="Calibri" panose="020F0502020204030204" pitchFamily="34" charset="0"/>
                        </a:rPr>
                        <a:t>Use a range of strokes effectively (for example, front crawl, backstroke and breaststroke)</a:t>
                      </a:r>
                      <a:endParaRPr lang="en-GB" sz="700" dirty="0">
                        <a:effectLst/>
                        <a:latin typeface="Calibri" panose="020F0502020204030204" pitchFamily="34" charset="0"/>
                        <a:ea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latin typeface="Calibri" panose="020F0502020204030204" pitchFamily="34" charset="0"/>
                          <a:cs typeface="Calibri" panose="020F0502020204030204" pitchFamily="34" charset="0"/>
                        </a:rPr>
                        <a:t>All children in this Y6 cohort can competently swim using the different strokes. 100% pass rate.</a:t>
                      </a: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latin typeface="Calibri" panose="020F0502020204030204" pitchFamily="34" charset="0"/>
                          <a:cs typeface="Calibri" panose="020F0502020204030204" pitchFamily="34" charset="0"/>
                        </a:rPr>
                        <a:t>N/A</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7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latin typeface="Calibri" panose="020F0502020204030204" pitchFamily="34" charset="0"/>
                          <a:cs typeface="Calibri" panose="020F0502020204030204" pitchFamily="34" charset="0"/>
                        </a:rPr>
                        <a:t>Evidence of the standards met are filed in the school office. </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7850329"/>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b="1" dirty="0">
                          <a:effectLst/>
                          <a:latin typeface="Calibri" panose="020F0502020204030204" pitchFamily="34" charset="0"/>
                          <a:cs typeface="Calibri" panose="020F0502020204030204" pitchFamily="34" charset="0"/>
                        </a:rPr>
                        <a:t>3. </a:t>
                      </a:r>
                      <a:r>
                        <a:rPr lang="en-US" sz="700" dirty="0">
                          <a:effectLst/>
                          <a:latin typeface="Calibri" panose="020F0502020204030204" pitchFamily="34" charset="0"/>
                          <a:cs typeface="Calibri" panose="020F0502020204030204" pitchFamily="34" charset="0"/>
                        </a:rPr>
                        <a:t>Perform safe self-rescue in different water-based situations</a:t>
                      </a:r>
                      <a:endParaRPr lang="en-GB" sz="700" dirty="0">
                        <a:effectLst/>
                        <a:latin typeface="Calibri" panose="020F0502020204030204" pitchFamily="34" charset="0"/>
                        <a:ea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latin typeface="Calibri" panose="020F0502020204030204" pitchFamily="34" charset="0"/>
                          <a:cs typeface="Calibri" panose="020F0502020204030204" pitchFamily="34" charset="0"/>
                        </a:rPr>
                        <a:t>All children are competent in water rescue and safety. 100% pass rate.</a:t>
                      </a: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latin typeface="Calibri" panose="020F0502020204030204" pitchFamily="34" charset="0"/>
                          <a:cs typeface="Calibri" panose="020F0502020204030204" pitchFamily="34" charset="0"/>
                        </a:rPr>
                        <a:t>N/A</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7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latin typeface="Calibri" panose="020F0502020204030204" pitchFamily="34" charset="0"/>
                          <a:cs typeface="Calibri" panose="020F0502020204030204" pitchFamily="34" charset="0"/>
                        </a:rPr>
                        <a:t>Evidence of the standards met are filed in the school office. </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73458530"/>
                  </a:ext>
                </a:extLst>
              </a:tr>
            </a:tbl>
          </a:graphicData>
        </a:graphic>
      </p:graphicFrame>
    </p:spTree>
    <p:extLst>
      <p:ext uri="{BB962C8B-B14F-4D97-AF65-F5344CB8AC3E}">
        <p14:creationId xmlns:p14="http://schemas.microsoft.com/office/powerpoint/2010/main" val="1912434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A5B673-A646-6C19-D15A-944B76414D73}"/>
            </a:ext>
          </a:extLst>
        </p:cNvPr>
        <p:cNvGrpSpPr/>
        <p:nvPr/>
      </p:nvGrpSpPr>
      <p:grpSpPr>
        <a:xfrm>
          <a:off x="0" y="0"/>
          <a:ext cx="0" cy="0"/>
          <a:chOff x="0" y="0"/>
          <a:chExt cx="0" cy="0"/>
        </a:xfrm>
      </p:grpSpPr>
      <p:pic>
        <p:nvPicPr>
          <p:cNvPr id="6" name="Picture 5" descr="A screenshot of a computer&#10;&#10;AI-generated content may be incorrect.">
            <a:extLst>
              <a:ext uri="{FF2B5EF4-FFF2-40B4-BE49-F238E27FC236}">
                <a16:creationId xmlns:a16="http://schemas.microsoft.com/office/drawing/2014/main" id="{B56A260E-BF05-0A5C-4E38-14F45B4DA304}"/>
              </a:ext>
            </a:extLst>
          </p:cNvPr>
          <p:cNvPicPr>
            <a:picLocks noChangeAspect="1"/>
          </p:cNvPicPr>
          <p:nvPr/>
        </p:nvPicPr>
        <p:blipFill>
          <a:blip r:embed="rId2"/>
          <a:stretch>
            <a:fillRect/>
          </a:stretch>
        </p:blipFill>
        <p:spPr>
          <a:xfrm>
            <a:off x="-26726" y="0"/>
            <a:ext cx="6173264" cy="4322536"/>
          </a:xfrm>
          <a:prstGeom prst="rect">
            <a:avLst/>
          </a:prstGeom>
        </p:spPr>
      </p:pic>
      <p:sp>
        <p:nvSpPr>
          <p:cNvPr id="4" name="TextBox 3">
            <a:extLst>
              <a:ext uri="{FF2B5EF4-FFF2-40B4-BE49-F238E27FC236}">
                <a16:creationId xmlns:a16="http://schemas.microsoft.com/office/drawing/2014/main" id="{58774285-6350-5F9D-309A-493EA80BAD9B}"/>
              </a:ext>
            </a:extLst>
          </p:cNvPr>
          <p:cNvSpPr txBox="1"/>
          <p:nvPr/>
        </p:nvSpPr>
        <p:spPr>
          <a:xfrm>
            <a:off x="241825" y="226711"/>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Review of the last academic year (2024/2025)</a:t>
            </a:r>
          </a:p>
        </p:txBody>
      </p:sp>
      <p:graphicFrame>
        <p:nvGraphicFramePr>
          <p:cNvPr id="5" name="Table 4">
            <a:extLst>
              <a:ext uri="{FF2B5EF4-FFF2-40B4-BE49-F238E27FC236}">
                <a16:creationId xmlns:a16="http://schemas.microsoft.com/office/drawing/2014/main" id="{BB7A6755-CF87-7230-570A-7309BBAF653F}"/>
              </a:ext>
            </a:extLst>
          </p:cNvPr>
          <p:cNvGraphicFramePr>
            <a:graphicFrameLocks noGrp="1"/>
          </p:cNvGraphicFramePr>
          <p:nvPr>
            <p:extLst>
              <p:ext uri="{D42A27DB-BD31-4B8C-83A1-F6EECF244321}">
                <p14:modId xmlns:p14="http://schemas.microsoft.com/office/powerpoint/2010/main" val="1241580553"/>
              </p:ext>
            </p:extLst>
          </p:nvPr>
        </p:nvGraphicFramePr>
        <p:xfrm>
          <a:off x="201820" y="631508"/>
          <a:ext cx="5530128" cy="3474720"/>
        </p:xfrm>
        <a:graphic>
          <a:graphicData uri="http://schemas.openxmlformats.org/drawingml/2006/table">
            <a:tbl>
              <a:tblPr firstRow="1" bandRow="1">
                <a:tableStyleId>{5C22544A-7EE6-4342-B048-85BDC9FD1C3A}</a:tableStyleId>
              </a:tblPr>
              <a:tblGrid>
                <a:gridCol w="1711987">
                  <a:extLst>
                    <a:ext uri="{9D8B030D-6E8A-4147-A177-3AD203B41FA5}">
                      <a16:colId xmlns:a16="http://schemas.microsoft.com/office/drawing/2014/main" val="1397519339"/>
                    </a:ext>
                  </a:extLst>
                </a:gridCol>
                <a:gridCol w="2010284">
                  <a:extLst>
                    <a:ext uri="{9D8B030D-6E8A-4147-A177-3AD203B41FA5}">
                      <a16:colId xmlns:a16="http://schemas.microsoft.com/office/drawing/2014/main" val="279180329"/>
                    </a:ext>
                  </a:extLst>
                </a:gridCol>
                <a:gridCol w="1807857">
                  <a:extLst>
                    <a:ext uri="{9D8B030D-6E8A-4147-A177-3AD203B41FA5}">
                      <a16:colId xmlns:a16="http://schemas.microsoft.com/office/drawing/2014/main" val="1532179531"/>
                    </a:ext>
                  </a:extLst>
                </a:gridCol>
              </a:tblGrid>
              <a:tr h="226247">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Key areas as outlined in PE and sport premium guidance</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What went well? Supporting evidence?</a:t>
                      </a:r>
                      <a:r>
                        <a:rPr lang="en-GB" sz="700" dirty="0">
                          <a:solidFill>
                            <a:sysClr val="windowText" lastClr="000000"/>
                          </a:solidFill>
                          <a:effectLst/>
                          <a:latin typeface="Calibri" panose="020F0502020204030204" pitchFamily="34" charset="0"/>
                          <a:cs typeface="Calibri" panose="020F0502020204030204" pitchFamily="34" charset="0"/>
                        </a:rPr>
                        <a:t> </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dirty="0">
                          <a:solidFill>
                            <a:sysClr val="windowText" lastClr="000000"/>
                          </a:solidFill>
                          <a:effectLst/>
                          <a:latin typeface="Calibri" panose="020F0502020204030204" pitchFamily="34" charset="0"/>
                          <a:cs typeface="Calibri" panose="020F0502020204030204" pitchFamily="34" charset="0"/>
                        </a:rPr>
                        <a:t>What didn't go well? Supporting evidence? </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938675785"/>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b="1" dirty="0">
                          <a:effectLst/>
                          <a:latin typeface="Calibri" panose="020F0502020204030204" pitchFamily="34" charset="0"/>
                          <a:cs typeface="Calibri" panose="020F0502020204030204" pitchFamily="34" charset="0"/>
                        </a:rPr>
                        <a:t>1. </a:t>
                      </a:r>
                      <a:r>
                        <a:rPr lang="en-US" sz="700" dirty="0">
                          <a:effectLst/>
                          <a:latin typeface="Calibri" panose="020F0502020204030204" pitchFamily="34" charset="0"/>
                          <a:cs typeface="Calibri" panose="020F0502020204030204" pitchFamily="34" charset="0"/>
                        </a:rPr>
                        <a:t>Increasing confidence, knowledge and skills of all staff in teaching PE and sporting activities prioritising CPD and training where needed</a:t>
                      </a:r>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lang="en-US" sz="700" dirty="0">
                          <a:latin typeface="Calibri" panose="020F0502020204030204" pitchFamily="34" charset="0"/>
                          <a:cs typeface="Calibri" panose="020F0502020204030204" pitchFamily="34" charset="0"/>
                        </a:rPr>
                        <a:t>We engaged in communications with Elizabeth who is the founder of Primary PE Planning. She was able to sign our school up to their PE planning </a:t>
                      </a:r>
                      <a:r>
                        <a:rPr lang="en-US" sz="700" dirty="0" err="1">
                          <a:latin typeface="Calibri" panose="020F0502020204030204" pitchFamily="34" charset="0"/>
                          <a:cs typeface="Calibri" panose="020F0502020204030204" pitchFamily="34" charset="0"/>
                        </a:rPr>
                        <a:t>programme</a:t>
                      </a:r>
                      <a:r>
                        <a:rPr lang="en-US" sz="700" dirty="0">
                          <a:latin typeface="Calibri" panose="020F0502020204030204" pitchFamily="34" charset="0"/>
                          <a:cs typeface="Calibri" panose="020F0502020204030204" pitchFamily="34" charset="0"/>
                        </a:rPr>
                        <a:t> where staff could access resources and video CPD to support teaching.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latin typeface="Calibri" panose="020F0502020204030204" pitchFamily="34" charset="0"/>
                          <a:cs typeface="Calibri" panose="020F0502020204030204" pitchFamily="34" charset="0"/>
                        </a:rPr>
                        <a:t>We have been unable to hold a CPD session to staff on how to use the website so not all staff are using the site. </a:t>
                      </a: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98148111"/>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b="1" dirty="0">
                          <a:effectLst/>
                          <a:latin typeface="Calibri" panose="020F0502020204030204" pitchFamily="34" charset="0"/>
                          <a:cs typeface="Calibri" panose="020F0502020204030204" pitchFamily="34" charset="0"/>
                        </a:rPr>
                        <a:t>2. </a:t>
                      </a:r>
                      <a:r>
                        <a:rPr lang="en-US" sz="700" dirty="0">
                          <a:effectLst/>
                          <a:latin typeface="Calibri" panose="020F0502020204030204" pitchFamily="34" charset="0"/>
                          <a:cs typeface="Calibri" panose="020F0502020204030204" pitchFamily="34" charset="0"/>
                        </a:rPr>
                        <a:t>Increasing engagement of all pupils in regular physical activity and sporting activities</a:t>
                      </a:r>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latin typeface="Calibri" panose="020F0502020204030204" pitchFamily="34" charset="0"/>
                          <a:cs typeface="Calibri" panose="020F0502020204030204" pitchFamily="34" charset="0"/>
                        </a:rPr>
                        <a:t>All children were engaged in 2 hours of high quality PE with one lesson per week being taught by a PE specialist. </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7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latin typeface="Calibri" panose="020F0502020204030204" pitchFamily="34" charset="0"/>
                          <a:cs typeface="Calibri" panose="020F0502020204030204" pitchFamily="34" charset="0"/>
                        </a:rPr>
                        <a:t>We had sports leaders and play shed monitors who made sure that active playtimes were regularly taking place. </a:t>
                      </a: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latin typeface="Calibri" panose="020F0502020204030204" pitchFamily="34" charset="0"/>
                          <a:cs typeface="Calibri" panose="020F0502020204030204" pitchFamily="34" charset="0"/>
                        </a:rPr>
                        <a:t>A wet winter meant that many of the playtimes were indoors leading to less active play. </a:t>
                      </a: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7850329"/>
                  </a:ext>
                </a:extLst>
              </a:tr>
            </a:tbl>
          </a:graphicData>
        </a:graphic>
      </p:graphicFrame>
    </p:spTree>
    <p:extLst>
      <p:ext uri="{BB962C8B-B14F-4D97-AF65-F5344CB8AC3E}">
        <p14:creationId xmlns:p14="http://schemas.microsoft.com/office/powerpoint/2010/main" val="27559775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053B42-8C81-4DE7-625E-17DE05AD0C22}"/>
            </a:ext>
          </a:extLst>
        </p:cNvPr>
        <p:cNvGrpSpPr/>
        <p:nvPr/>
      </p:nvGrpSpPr>
      <p:grpSpPr>
        <a:xfrm>
          <a:off x="0" y="0"/>
          <a:ext cx="0" cy="0"/>
          <a:chOff x="0" y="0"/>
          <a:chExt cx="0" cy="0"/>
        </a:xfrm>
      </p:grpSpPr>
      <p:pic>
        <p:nvPicPr>
          <p:cNvPr id="6" name="Picture 5" descr="A screenshot of a computer&#10;&#10;AI-generated content may be incorrect.">
            <a:extLst>
              <a:ext uri="{FF2B5EF4-FFF2-40B4-BE49-F238E27FC236}">
                <a16:creationId xmlns:a16="http://schemas.microsoft.com/office/drawing/2014/main" id="{3AC1E9C2-1C91-6BAC-5047-CE0493D42E70}"/>
              </a:ext>
            </a:extLst>
          </p:cNvPr>
          <p:cNvPicPr>
            <a:picLocks noChangeAspect="1"/>
          </p:cNvPicPr>
          <p:nvPr/>
        </p:nvPicPr>
        <p:blipFill>
          <a:blip r:embed="rId2"/>
          <a:stretch>
            <a:fillRect/>
          </a:stretch>
        </p:blipFill>
        <p:spPr>
          <a:xfrm>
            <a:off x="-16769" y="0"/>
            <a:ext cx="6173264" cy="4322536"/>
          </a:xfrm>
          <a:prstGeom prst="rect">
            <a:avLst/>
          </a:prstGeom>
        </p:spPr>
      </p:pic>
      <p:sp>
        <p:nvSpPr>
          <p:cNvPr id="4" name="TextBox 3">
            <a:extLst>
              <a:ext uri="{FF2B5EF4-FFF2-40B4-BE49-F238E27FC236}">
                <a16:creationId xmlns:a16="http://schemas.microsoft.com/office/drawing/2014/main" id="{6E532BB3-3E8C-8C2B-D49F-407DAA50D1D2}"/>
              </a:ext>
            </a:extLst>
          </p:cNvPr>
          <p:cNvSpPr txBox="1"/>
          <p:nvPr/>
        </p:nvSpPr>
        <p:spPr>
          <a:xfrm>
            <a:off x="241825" y="226711"/>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Review of the last academic year (2024/2025)</a:t>
            </a:r>
          </a:p>
        </p:txBody>
      </p:sp>
      <p:graphicFrame>
        <p:nvGraphicFramePr>
          <p:cNvPr id="5" name="Table 4">
            <a:extLst>
              <a:ext uri="{FF2B5EF4-FFF2-40B4-BE49-F238E27FC236}">
                <a16:creationId xmlns:a16="http://schemas.microsoft.com/office/drawing/2014/main" id="{F9BDBC17-CD2E-90F4-A5E7-9D45B87765A4}"/>
              </a:ext>
            </a:extLst>
          </p:cNvPr>
          <p:cNvGraphicFramePr>
            <a:graphicFrameLocks noGrp="1"/>
          </p:cNvGraphicFramePr>
          <p:nvPr>
            <p:extLst>
              <p:ext uri="{D42A27DB-BD31-4B8C-83A1-F6EECF244321}">
                <p14:modId xmlns:p14="http://schemas.microsoft.com/office/powerpoint/2010/main" val="2065415271"/>
              </p:ext>
            </p:extLst>
          </p:nvPr>
        </p:nvGraphicFramePr>
        <p:xfrm>
          <a:off x="304799" y="633397"/>
          <a:ext cx="5530128" cy="3459480"/>
        </p:xfrm>
        <a:graphic>
          <a:graphicData uri="http://schemas.openxmlformats.org/drawingml/2006/table">
            <a:tbl>
              <a:tblPr firstRow="1" bandRow="1">
                <a:tableStyleId>{5C22544A-7EE6-4342-B048-85BDC9FD1C3A}</a:tableStyleId>
              </a:tblPr>
              <a:tblGrid>
                <a:gridCol w="1711987">
                  <a:extLst>
                    <a:ext uri="{9D8B030D-6E8A-4147-A177-3AD203B41FA5}">
                      <a16:colId xmlns:a16="http://schemas.microsoft.com/office/drawing/2014/main" val="1397519339"/>
                    </a:ext>
                  </a:extLst>
                </a:gridCol>
                <a:gridCol w="2010284">
                  <a:extLst>
                    <a:ext uri="{9D8B030D-6E8A-4147-A177-3AD203B41FA5}">
                      <a16:colId xmlns:a16="http://schemas.microsoft.com/office/drawing/2014/main" val="279180329"/>
                    </a:ext>
                  </a:extLst>
                </a:gridCol>
                <a:gridCol w="1807857">
                  <a:extLst>
                    <a:ext uri="{9D8B030D-6E8A-4147-A177-3AD203B41FA5}">
                      <a16:colId xmlns:a16="http://schemas.microsoft.com/office/drawing/2014/main" val="1532179531"/>
                    </a:ext>
                  </a:extLst>
                </a:gridCol>
              </a:tblGrid>
              <a:tr h="226247">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Key areas as outlined in PE and sport premium guidance</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What went well? Supporting evidence?</a:t>
                      </a:r>
                      <a:r>
                        <a:rPr lang="en-GB" sz="700" dirty="0">
                          <a:solidFill>
                            <a:sysClr val="windowText" lastClr="000000"/>
                          </a:solidFill>
                          <a:effectLst/>
                          <a:latin typeface="Calibri" panose="020F0502020204030204" pitchFamily="34" charset="0"/>
                          <a:cs typeface="Calibri" panose="020F0502020204030204" pitchFamily="34" charset="0"/>
                        </a:rPr>
                        <a:t> </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dirty="0">
                          <a:solidFill>
                            <a:sysClr val="windowText" lastClr="000000"/>
                          </a:solidFill>
                          <a:effectLst/>
                          <a:latin typeface="Calibri" panose="020F0502020204030204" pitchFamily="34" charset="0"/>
                          <a:cs typeface="Calibri" panose="020F0502020204030204" pitchFamily="34" charset="0"/>
                        </a:rPr>
                        <a:t>What didn't go well? Supporting evidence? </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938675785"/>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b="1" dirty="0">
                          <a:effectLst/>
                          <a:latin typeface="Calibri" panose="020F0502020204030204" pitchFamily="34" charset="0"/>
                          <a:cs typeface="Calibri" panose="020F0502020204030204" pitchFamily="34" charset="0"/>
                        </a:rPr>
                        <a:t>3. </a:t>
                      </a:r>
                      <a:r>
                        <a:rPr lang="en-US" sz="700" b="0" dirty="0">
                          <a:effectLst/>
                          <a:latin typeface="Calibri" panose="020F0502020204030204" pitchFamily="34" charset="0"/>
                          <a:cs typeface="Calibri" panose="020F0502020204030204" pitchFamily="34" charset="0"/>
                        </a:rPr>
                        <a:t>Raising the profile of PE and sport across the school, to support whole school improvement</a:t>
                      </a:r>
                      <a:endParaRPr lang="en-US" sz="700" b="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r>
                        <a:rPr lang="en-US" sz="700" dirty="0">
                          <a:latin typeface="Calibri" panose="020F0502020204030204" pitchFamily="34" charset="0"/>
                          <a:cs typeface="Calibri" panose="020F0502020204030204" pitchFamily="34" charset="0"/>
                        </a:rPr>
                        <a:t>House competitions were run on a half termly basis with children of different ages coming together and working alongside each other in a competitive and friendly environment. </a:t>
                      </a:r>
                    </a:p>
                    <a:p>
                      <a:endParaRPr lang="en-US" sz="700" dirty="0">
                        <a:latin typeface="Calibri" panose="020F0502020204030204" pitchFamily="34" charset="0"/>
                        <a:cs typeface="Calibri" panose="020F0502020204030204" pitchFamily="34" charset="0"/>
                      </a:endParaRPr>
                    </a:p>
                    <a:p>
                      <a:r>
                        <a:rPr lang="en-US" sz="700" dirty="0">
                          <a:latin typeface="Calibri" panose="020F0502020204030204" pitchFamily="34" charset="0"/>
                          <a:cs typeface="Calibri" panose="020F0502020204030204" pitchFamily="34" charset="0"/>
                        </a:rPr>
                        <a:t>There were opportunities for Y6 and 5 to take on leadership roles during these house competitions.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latin typeface="Calibri" panose="020F0502020204030204" pitchFamily="34" charset="0"/>
                          <a:cs typeface="Calibri" panose="020F0502020204030204" pitchFamily="34" charset="0"/>
                        </a:rPr>
                        <a:t>The end of the year saw no inter house competitions take place as one of the PE leads was off with a shoulder injury. </a:t>
                      </a: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98148111"/>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b="1" dirty="0">
                          <a:effectLst/>
                          <a:latin typeface="Calibri" panose="020F0502020204030204" pitchFamily="34" charset="0"/>
                          <a:cs typeface="Calibri" panose="020F0502020204030204" pitchFamily="34" charset="0"/>
                        </a:rPr>
                        <a:t>4. </a:t>
                      </a:r>
                      <a:r>
                        <a:rPr lang="en-US" sz="700" dirty="0">
                          <a:effectLst/>
                          <a:latin typeface="Calibri" panose="020F0502020204030204" pitchFamily="34" charset="0"/>
                          <a:cs typeface="Calibri" panose="020F0502020204030204" pitchFamily="34" charset="0"/>
                        </a:rPr>
                        <a:t>Offer a broader and more equal experience of a range of sports and physical activities to all pupils and ensure equal access to sport for boys and girls</a:t>
                      </a:r>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latin typeface="Calibri" panose="020F0502020204030204" pitchFamily="34" charset="0"/>
                          <a:cs typeface="Calibri" panose="020F0502020204030204" pitchFamily="34" charset="0"/>
                        </a:rPr>
                        <a:t>A review of the current long term plan meant that changes were made to some of the sports being delivered to cater for current trends. Children participated in Handball and  with the Paris Olympics being held, we focused on Gymnastics and were able to watch some of the disciplines and try to replicate them.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latin typeface="Calibri" panose="020F0502020204030204" pitchFamily="34" charset="0"/>
                          <a:cs typeface="Calibri" panose="020F0502020204030204" pitchFamily="34" charset="0"/>
                        </a:rPr>
                        <a:t>This was popular for all the children and having sports running alongside televised competitions was a very successful, engaging children further. </a:t>
                      </a: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7850329"/>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b="1" dirty="0">
                          <a:effectLst/>
                          <a:latin typeface="Calibri" panose="020F0502020204030204" pitchFamily="34" charset="0"/>
                          <a:cs typeface="Calibri" panose="020F0502020204030204" pitchFamily="34" charset="0"/>
                        </a:rPr>
                        <a:t>5. </a:t>
                      </a:r>
                      <a:r>
                        <a:rPr lang="en-US" sz="700" dirty="0">
                          <a:effectLst/>
                          <a:latin typeface="Calibri" panose="020F0502020204030204" pitchFamily="34" charset="0"/>
                          <a:cs typeface="Calibri" panose="020F0502020204030204" pitchFamily="34" charset="0"/>
                        </a:rPr>
                        <a:t>Increasing participation in competitive sport</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7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7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7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7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7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7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latin typeface="Calibri" panose="020F0502020204030204" pitchFamily="34" charset="0"/>
                          <a:cs typeface="Calibri" panose="020F0502020204030204" pitchFamily="34" charset="0"/>
                        </a:rPr>
                        <a:t>We paid into the North Craven cluster sports events and were able to take part in the majority of the events. </a:t>
                      </a: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latin typeface="Calibri" panose="020F0502020204030204" pitchFamily="34" charset="0"/>
                          <a:cs typeface="Calibri" panose="020F0502020204030204" pitchFamily="34" charset="0"/>
                        </a:rPr>
                        <a:t>Some of the competitions were rained off and the reserve date was not suitable for us to take part. Some of the competitions also clashed with other Federation events. </a:t>
                      </a: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68936110"/>
                  </a:ext>
                </a:extLst>
              </a:tr>
            </a:tbl>
          </a:graphicData>
        </a:graphic>
      </p:graphicFrame>
    </p:spTree>
    <p:extLst>
      <p:ext uri="{BB962C8B-B14F-4D97-AF65-F5344CB8AC3E}">
        <p14:creationId xmlns:p14="http://schemas.microsoft.com/office/powerpoint/2010/main" val="22122142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9D434C-40D3-B593-20E1-7F77321E8D22}"/>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E026D05E-2A4F-B56B-D369-7D73D5C3E07D}"/>
              </a:ext>
            </a:extLst>
          </p:cNvPr>
          <p:cNvPicPr>
            <a:picLocks noChangeAspect="1"/>
          </p:cNvPicPr>
          <p:nvPr/>
        </p:nvPicPr>
        <p:blipFill>
          <a:blip r:embed="rId2"/>
          <a:stretch>
            <a:fillRect/>
          </a:stretch>
        </p:blipFill>
        <p:spPr>
          <a:xfrm>
            <a:off x="-2809" y="0"/>
            <a:ext cx="6166284" cy="4322536"/>
          </a:xfrm>
          <a:prstGeom prst="rect">
            <a:avLst/>
          </a:prstGeom>
        </p:spPr>
      </p:pic>
      <p:sp>
        <p:nvSpPr>
          <p:cNvPr id="4" name="TextBox 3">
            <a:extLst>
              <a:ext uri="{FF2B5EF4-FFF2-40B4-BE49-F238E27FC236}">
                <a16:creationId xmlns:a16="http://schemas.microsoft.com/office/drawing/2014/main" id="{5068A47E-05FA-E59E-E6B8-458180D7CF21}"/>
              </a:ext>
            </a:extLst>
          </p:cNvPr>
          <p:cNvSpPr txBox="1"/>
          <p:nvPr/>
        </p:nvSpPr>
        <p:spPr>
          <a:xfrm>
            <a:off x="241825" y="226711"/>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Aims for the next academic year (2025/2026)</a:t>
            </a:r>
          </a:p>
        </p:txBody>
      </p:sp>
      <p:sp>
        <p:nvSpPr>
          <p:cNvPr id="2" name="TextBox 1">
            <a:extLst>
              <a:ext uri="{FF2B5EF4-FFF2-40B4-BE49-F238E27FC236}">
                <a16:creationId xmlns:a16="http://schemas.microsoft.com/office/drawing/2014/main" id="{DF6A6CD2-88E8-9610-81B4-3451EA6069CB}"/>
              </a:ext>
            </a:extLst>
          </p:cNvPr>
          <p:cNvSpPr txBox="1"/>
          <p:nvPr/>
        </p:nvSpPr>
        <p:spPr>
          <a:xfrm>
            <a:off x="241825" y="607518"/>
            <a:ext cx="5684413" cy="1561646"/>
          </a:xfrm>
          <a:prstGeom prst="rect">
            <a:avLst/>
          </a:prstGeom>
          <a:noFill/>
        </p:spPr>
        <p:txBody>
          <a:bodyPr wrap="square" rtlCol="0">
            <a:spAutoFit/>
          </a:bodyPr>
          <a:lstStyle/>
          <a:p>
            <a:pPr marL="171450" indent="-171450">
              <a:lnSpc>
                <a:spcPct val="124000"/>
              </a:lnSpc>
              <a:buFont typeface="Arial" panose="020B0604020202020204" pitchFamily="34" charset="0"/>
              <a:buChar char="•"/>
            </a:pPr>
            <a:r>
              <a:rPr lang="en-US" sz="850" dirty="0">
                <a:latin typeface="Calibri" panose="020F0502020204030204" pitchFamily="34" charset="0"/>
                <a:cs typeface="Calibri" panose="020F0502020204030204" pitchFamily="34" charset="0"/>
              </a:rPr>
              <a:t>Using your whole school priorities, school development plan and previous PE, school sport and physical activity data, set out your aims for the year ahead. </a:t>
            </a:r>
          </a:p>
          <a:p>
            <a:pPr marL="171450" indent="-171450">
              <a:lnSpc>
                <a:spcPct val="124000"/>
              </a:lnSpc>
              <a:buFont typeface="Arial" panose="020B0604020202020204" pitchFamily="34" charset="0"/>
              <a:buChar char="•"/>
            </a:pPr>
            <a:r>
              <a:rPr lang="en-US" sz="850" dirty="0">
                <a:latin typeface="Calibri" panose="020F0502020204030204" pitchFamily="34" charset="0"/>
                <a:cs typeface="Calibri" panose="020F0502020204030204" pitchFamily="34" charset="0"/>
              </a:rPr>
              <a:t>Think about specific areas of need such as </a:t>
            </a:r>
            <a:r>
              <a:rPr lang="en-US" sz="850" b="1" dirty="0">
                <a:latin typeface="Calibri" panose="020F0502020204030204" pitchFamily="34" charset="0"/>
                <a:cs typeface="Calibri" panose="020F0502020204030204" pitchFamily="34" charset="0"/>
              </a:rPr>
              <a:t>inactive girls, SEND and disadvantaged pupils</a:t>
            </a:r>
          </a:p>
          <a:p>
            <a:pPr marL="171450" indent="-171450">
              <a:lnSpc>
                <a:spcPct val="124000"/>
              </a:lnSpc>
              <a:buFont typeface="Arial" panose="020B0604020202020204" pitchFamily="34" charset="0"/>
              <a:buChar char="•"/>
            </a:pPr>
            <a:r>
              <a:rPr lang="en-US" sz="850" dirty="0">
                <a:latin typeface="Calibri" panose="020F0502020204030204" pitchFamily="34" charset="0"/>
                <a:cs typeface="Calibri" panose="020F0502020204030204" pitchFamily="34" charset="0"/>
              </a:rPr>
              <a:t>Remember to also input your swimming data and reflections in the table located at the bottom of this page.</a:t>
            </a:r>
          </a:p>
          <a:p>
            <a:pPr marL="171450" indent="-171450">
              <a:lnSpc>
                <a:spcPct val="124000"/>
              </a:lnSpc>
              <a:buFont typeface="Arial" panose="020B0604020202020204" pitchFamily="34" charset="0"/>
              <a:buChar char="•"/>
            </a:pPr>
            <a:r>
              <a:rPr lang="en-US" sz="850" dirty="0">
                <a:latin typeface="Calibri" panose="020F0502020204030204" pitchFamily="34" charset="0"/>
                <a:cs typeface="Calibri" panose="020F0502020204030204" pitchFamily="34" charset="0"/>
              </a:rPr>
              <a:t>Consider which of the 5 key areas improvements will be focusing on:</a:t>
            </a:r>
          </a:p>
          <a:p>
            <a:pPr>
              <a:lnSpc>
                <a:spcPct val="124000"/>
              </a:lnSpc>
            </a:pPr>
            <a:r>
              <a:rPr lang="en-US" sz="700" i="1" dirty="0">
                <a:latin typeface="Calibri" panose="020F0502020204030204" pitchFamily="34" charset="0"/>
                <a:cs typeface="Calibri" panose="020F0502020204030204" pitchFamily="34" charset="0"/>
              </a:rPr>
              <a:t>1. Increasing confidence, knowledge and skills of all staff in teaching PE and sporting activities </a:t>
            </a:r>
            <a:r>
              <a:rPr lang="en-US" sz="700" i="1" dirty="0" err="1">
                <a:latin typeface="Calibri" panose="020F0502020204030204" pitchFamily="34" charset="0"/>
                <a:cs typeface="Calibri" panose="020F0502020204030204" pitchFamily="34" charset="0"/>
              </a:rPr>
              <a:t>prioritising</a:t>
            </a:r>
            <a:r>
              <a:rPr lang="en-US" sz="700" i="1" dirty="0">
                <a:latin typeface="Calibri" panose="020F0502020204030204" pitchFamily="34" charset="0"/>
                <a:cs typeface="Calibri" panose="020F0502020204030204" pitchFamily="34" charset="0"/>
              </a:rPr>
              <a:t> CPD and training where needed.</a:t>
            </a:r>
          </a:p>
          <a:p>
            <a:pPr>
              <a:lnSpc>
                <a:spcPct val="124000"/>
              </a:lnSpc>
            </a:pPr>
            <a:r>
              <a:rPr lang="en-US" sz="700" i="1" dirty="0">
                <a:latin typeface="Calibri" panose="020F0502020204030204" pitchFamily="34" charset="0"/>
                <a:cs typeface="Calibri" panose="020F0502020204030204" pitchFamily="34" charset="0"/>
              </a:rPr>
              <a:t>2. Increasing engagement of all pupils in regular physical activity and sporting activities</a:t>
            </a:r>
          </a:p>
          <a:p>
            <a:pPr>
              <a:lnSpc>
                <a:spcPct val="124000"/>
              </a:lnSpc>
            </a:pPr>
            <a:r>
              <a:rPr lang="en-US" sz="700" i="1" dirty="0">
                <a:latin typeface="Calibri" panose="020F0502020204030204" pitchFamily="34" charset="0"/>
                <a:cs typeface="Calibri" panose="020F0502020204030204" pitchFamily="34" charset="0"/>
              </a:rPr>
              <a:t>3. Raising the profile of PE and sport across the school, to support whole school improvement</a:t>
            </a:r>
          </a:p>
          <a:p>
            <a:pPr>
              <a:lnSpc>
                <a:spcPct val="124000"/>
              </a:lnSpc>
            </a:pPr>
            <a:r>
              <a:rPr lang="en-US" sz="700" i="1" dirty="0">
                <a:latin typeface="Calibri" panose="020F0502020204030204" pitchFamily="34" charset="0"/>
                <a:cs typeface="Calibri" panose="020F0502020204030204" pitchFamily="34" charset="0"/>
              </a:rPr>
              <a:t>4. Offer a broader and more equal experience of a range of sports and physical activities to all pupils and ensure equal access to sport for boys  and girls</a:t>
            </a:r>
          </a:p>
          <a:p>
            <a:pPr>
              <a:lnSpc>
                <a:spcPct val="124000"/>
              </a:lnSpc>
            </a:pPr>
            <a:r>
              <a:rPr lang="en-US" sz="700" i="1" dirty="0">
                <a:latin typeface="Calibri" panose="020F0502020204030204" pitchFamily="34" charset="0"/>
                <a:cs typeface="Calibri" panose="020F0502020204030204" pitchFamily="34" charset="0"/>
              </a:rPr>
              <a:t>5. Increasing participation in competitive sport</a:t>
            </a:r>
          </a:p>
        </p:txBody>
      </p:sp>
      <p:graphicFrame>
        <p:nvGraphicFramePr>
          <p:cNvPr id="5" name="Table 4">
            <a:extLst>
              <a:ext uri="{FF2B5EF4-FFF2-40B4-BE49-F238E27FC236}">
                <a16:creationId xmlns:a16="http://schemas.microsoft.com/office/drawing/2014/main" id="{5A182FA8-E1AB-D63D-6ECD-2D907EE595F6}"/>
              </a:ext>
            </a:extLst>
          </p:cNvPr>
          <p:cNvGraphicFramePr>
            <a:graphicFrameLocks noGrp="1"/>
          </p:cNvGraphicFramePr>
          <p:nvPr>
            <p:extLst>
              <p:ext uri="{D42A27DB-BD31-4B8C-83A1-F6EECF244321}">
                <p14:modId xmlns:p14="http://schemas.microsoft.com/office/powerpoint/2010/main" val="1241995625"/>
              </p:ext>
            </p:extLst>
          </p:nvPr>
        </p:nvGraphicFramePr>
        <p:xfrm>
          <a:off x="315269" y="2272972"/>
          <a:ext cx="5530128" cy="2100767"/>
        </p:xfrm>
        <a:graphic>
          <a:graphicData uri="http://schemas.openxmlformats.org/drawingml/2006/table">
            <a:tbl>
              <a:tblPr firstRow="1" bandRow="1">
                <a:tableStyleId>{5C22544A-7EE6-4342-B048-85BDC9FD1C3A}</a:tableStyleId>
              </a:tblPr>
              <a:tblGrid>
                <a:gridCol w="1711987">
                  <a:extLst>
                    <a:ext uri="{9D8B030D-6E8A-4147-A177-3AD203B41FA5}">
                      <a16:colId xmlns:a16="http://schemas.microsoft.com/office/drawing/2014/main" val="1397519339"/>
                    </a:ext>
                  </a:extLst>
                </a:gridCol>
                <a:gridCol w="2010284">
                  <a:extLst>
                    <a:ext uri="{9D8B030D-6E8A-4147-A177-3AD203B41FA5}">
                      <a16:colId xmlns:a16="http://schemas.microsoft.com/office/drawing/2014/main" val="279180329"/>
                    </a:ext>
                  </a:extLst>
                </a:gridCol>
                <a:gridCol w="1807857">
                  <a:extLst>
                    <a:ext uri="{9D8B030D-6E8A-4147-A177-3AD203B41FA5}">
                      <a16:colId xmlns:a16="http://schemas.microsoft.com/office/drawing/2014/main" val="1532179531"/>
                    </a:ext>
                  </a:extLst>
                </a:gridCol>
              </a:tblGrid>
              <a:tr h="226247">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hlinkClick r:id="rId3"/>
                        </a:rPr>
                        <a:t>Swimming and Water Safety</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What went well? Supporting evidence?</a:t>
                      </a:r>
                      <a:r>
                        <a:rPr lang="en-GB" sz="700" dirty="0">
                          <a:solidFill>
                            <a:sysClr val="windowText" lastClr="000000"/>
                          </a:solidFill>
                          <a:effectLst/>
                          <a:latin typeface="Calibri" panose="020F0502020204030204" pitchFamily="34" charset="0"/>
                          <a:cs typeface="Calibri" panose="020F0502020204030204" pitchFamily="34" charset="0"/>
                        </a:rPr>
                        <a:t> </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dirty="0">
                          <a:solidFill>
                            <a:sysClr val="windowText" lastClr="000000"/>
                          </a:solidFill>
                          <a:effectLst/>
                          <a:latin typeface="Calibri" panose="020F0502020204030204" pitchFamily="34" charset="0"/>
                          <a:cs typeface="Calibri" panose="020F0502020204030204" pitchFamily="34" charset="0"/>
                        </a:rPr>
                        <a:t>What didn't go well? Supporting evidence? </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938675785"/>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b="1" dirty="0">
                          <a:effectLst/>
                          <a:latin typeface="Calibri" panose="020F0502020204030204" pitchFamily="34" charset="0"/>
                          <a:cs typeface="Calibri" panose="020F0502020204030204" pitchFamily="34" charset="0"/>
                        </a:rPr>
                        <a:t>1. </a:t>
                      </a:r>
                      <a:r>
                        <a:rPr lang="en-US" sz="700" dirty="0">
                          <a:effectLst/>
                          <a:latin typeface="Calibri" panose="020F0502020204030204" pitchFamily="34" charset="0"/>
                          <a:cs typeface="Calibri" panose="020F0502020204030204" pitchFamily="34" charset="0"/>
                        </a:rPr>
                        <a:t>Swim competently, confidently and proficiently over a distance of at least 25 meters</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GB" sz="700" dirty="0">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latin typeface="Calibri" panose="020F0502020204030204" pitchFamily="34" charset="0"/>
                          <a:cs typeface="Calibri" panose="020F0502020204030204" pitchFamily="34" charset="0"/>
                        </a:rPr>
                        <a:t>To continue to provide high quality swimming opportunities for a full term with Y4/5/6 swimming at the beginning of the academic year. We can then monitor who may not meet the standards and provide top-up sessions throughout the year. </a:t>
                      </a: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latin typeface="Calibri" panose="020F0502020204030204" pitchFamily="34" charset="0"/>
                          <a:cs typeface="Calibri" panose="020F0502020204030204" pitchFamily="34" charset="0"/>
                        </a:rPr>
                        <a:t>This was supported evidence from the swimming teacher at the pool. We would like this to be 100% by the end of Y6.</a:t>
                      </a: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98148111"/>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b="1" dirty="0">
                          <a:effectLst/>
                          <a:latin typeface="Calibri" panose="020F0502020204030204" pitchFamily="34" charset="0"/>
                          <a:cs typeface="Calibri" panose="020F0502020204030204" pitchFamily="34" charset="0"/>
                        </a:rPr>
                        <a:t>2. </a:t>
                      </a:r>
                      <a:r>
                        <a:rPr lang="en-US" sz="700" dirty="0">
                          <a:effectLst/>
                          <a:latin typeface="Calibri" panose="020F0502020204030204" pitchFamily="34" charset="0"/>
                          <a:cs typeface="Calibri" panose="020F0502020204030204" pitchFamily="34" charset="0"/>
                        </a:rPr>
                        <a:t>Use a range of strokes effectively (for example, front crawl, backstroke and breaststroke)</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GB" sz="700" dirty="0">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latin typeface="Calibri" panose="020F0502020204030204" pitchFamily="34" charset="0"/>
                          <a:cs typeface="Calibri" panose="020F0502020204030204" pitchFamily="34" charset="0"/>
                        </a:rPr>
                        <a:t>At the end of Y5 66% of children could a range of swim strokes effectively. </a:t>
                      </a: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latin typeface="Calibri" panose="020F0502020204030204" pitchFamily="34" charset="0"/>
                          <a:cs typeface="Calibri" panose="020F0502020204030204" pitchFamily="34" charset="0"/>
                        </a:rPr>
                        <a:t>This was supported evidence from the swimming teacher at the pool. We would like this to be 100% by the end of Y6.</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7850329"/>
                  </a:ext>
                </a:extLst>
              </a:tr>
              <a:tr h="370840">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b="1" dirty="0">
                          <a:effectLst/>
                          <a:latin typeface="Calibri" panose="020F0502020204030204" pitchFamily="34" charset="0"/>
                          <a:cs typeface="Calibri" panose="020F0502020204030204" pitchFamily="34" charset="0"/>
                        </a:rPr>
                        <a:t>3. </a:t>
                      </a:r>
                      <a:r>
                        <a:rPr lang="en-US" sz="700" dirty="0">
                          <a:effectLst/>
                          <a:latin typeface="Calibri" panose="020F0502020204030204" pitchFamily="34" charset="0"/>
                          <a:cs typeface="Calibri" panose="020F0502020204030204" pitchFamily="34" charset="0"/>
                        </a:rPr>
                        <a:t>Perform safe self-rescue in different water-based situations</a:t>
                      </a:r>
                      <a:endParaRPr lang="en-GB" sz="700" dirty="0">
                        <a:effectLst/>
                        <a:latin typeface="Calibri" panose="020F0502020204030204" pitchFamily="34" charset="0"/>
                        <a:ea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latin typeface="Calibri" panose="020F0502020204030204" pitchFamily="34" charset="0"/>
                          <a:cs typeface="Calibri" panose="020F0502020204030204" pitchFamily="34" charset="0"/>
                        </a:rPr>
                        <a:t>At the end of Y5 66% of children could a range of swim strokes effectively. </a:t>
                      </a:r>
                    </a:p>
                    <a:p>
                      <a:endParaRPr lang="en-US" sz="7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dirty="0">
                          <a:latin typeface="Calibri" panose="020F0502020204030204" pitchFamily="34" charset="0"/>
                          <a:cs typeface="Calibri" panose="020F0502020204030204" pitchFamily="34" charset="0"/>
                        </a:rPr>
                        <a:t>This was supported evidence from the swimming teacher at the pool. We would like this to be 100% by the end of Y6.</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73458530"/>
                  </a:ext>
                </a:extLst>
              </a:tr>
            </a:tbl>
          </a:graphicData>
        </a:graphic>
      </p:graphicFrame>
    </p:spTree>
    <p:extLst>
      <p:ext uri="{BB962C8B-B14F-4D97-AF65-F5344CB8AC3E}">
        <p14:creationId xmlns:p14="http://schemas.microsoft.com/office/powerpoint/2010/main" val="33567919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CBAF56-3D8C-5C56-EC65-F09DDE0E9A3E}"/>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78FECD63-296E-DB2D-1218-4F9CDBBED92E}"/>
              </a:ext>
            </a:extLst>
          </p:cNvPr>
          <p:cNvPicPr>
            <a:picLocks noChangeAspect="1"/>
          </p:cNvPicPr>
          <p:nvPr/>
        </p:nvPicPr>
        <p:blipFill>
          <a:blip r:embed="rId2"/>
          <a:stretch>
            <a:fillRect/>
          </a:stretch>
        </p:blipFill>
        <p:spPr>
          <a:xfrm>
            <a:off x="-37709" y="0"/>
            <a:ext cx="6201184" cy="4322536"/>
          </a:xfrm>
          <a:prstGeom prst="rect">
            <a:avLst/>
          </a:prstGeom>
        </p:spPr>
      </p:pic>
      <p:sp>
        <p:nvSpPr>
          <p:cNvPr id="4" name="TextBox 3">
            <a:extLst>
              <a:ext uri="{FF2B5EF4-FFF2-40B4-BE49-F238E27FC236}">
                <a16:creationId xmlns:a16="http://schemas.microsoft.com/office/drawing/2014/main" id="{60A9C37A-3E57-4DDF-9242-6A80A0981789}"/>
              </a:ext>
            </a:extLst>
          </p:cNvPr>
          <p:cNvSpPr txBox="1"/>
          <p:nvPr/>
        </p:nvSpPr>
        <p:spPr>
          <a:xfrm>
            <a:off x="241825" y="226711"/>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Review of the last academic year (2024/2025)</a:t>
            </a:r>
          </a:p>
        </p:txBody>
      </p:sp>
      <p:graphicFrame>
        <p:nvGraphicFramePr>
          <p:cNvPr id="5" name="Table 4">
            <a:extLst>
              <a:ext uri="{FF2B5EF4-FFF2-40B4-BE49-F238E27FC236}">
                <a16:creationId xmlns:a16="http://schemas.microsoft.com/office/drawing/2014/main" id="{2BEE4F89-4408-F00A-3DA8-BFCBC572C119}"/>
              </a:ext>
            </a:extLst>
          </p:cNvPr>
          <p:cNvGraphicFramePr>
            <a:graphicFrameLocks noGrp="1"/>
          </p:cNvGraphicFramePr>
          <p:nvPr>
            <p:extLst>
              <p:ext uri="{D42A27DB-BD31-4B8C-83A1-F6EECF244321}">
                <p14:modId xmlns:p14="http://schemas.microsoft.com/office/powerpoint/2010/main" val="3056135949"/>
              </p:ext>
            </p:extLst>
          </p:nvPr>
        </p:nvGraphicFramePr>
        <p:xfrm>
          <a:off x="206734" y="684701"/>
          <a:ext cx="5715489" cy="3095904"/>
        </p:xfrm>
        <a:graphic>
          <a:graphicData uri="http://schemas.openxmlformats.org/drawingml/2006/table">
            <a:tbl>
              <a:tblPr firstRow="1" bandRow="1">
                <a:tableStyleId>{5C22544A-7EE6-4342-B048-85BDC9FD1C3A}</a:tableStyleId>
              </a:tblPr>
              <a:tblGrid>
                <a:gridCol w="1326438">
                  <a:extLst>
                    <a:ext uri="{9D8B030D-6E8A-4147-A177-3AD203B41FA5}">
                      <a16:colId xmlns:a16="http://schemas.microsoft.com/office/drawing/2014/main" val="1397519339"/>
                    </a:ext>
                  </a:extLst>
                </a:gridCol>
                <a:gridCol w="1568297">
                  <a:extLst>
                    <a:ext uri="{9D8B030D-6E8A-4147-A177-3AD203B41FA5}">
                      <a16:colId xmlns:a16="http://schemas.microsoft.com/office/drawing/2014/main" val="279180329"/>
                    </a:ext>
                  </a:extLst>
                </a:gridCol>
                <a:gridCol w="1410377">
                  <a:extLst>
                    <a:ext uri="{9D8B030D-6E8A-4147-A177-3AD203B41FA5}">
                      <a16:colId xmlns:a16="http://schemas.microsoft.com/office/drawing/2014/main" val="1419483341"/>
                    </a:ext>
                  </a:extLst>
                </a:gridCol>
                <a:gridCol w="1410377">
                  <a:extLst>
                    <a:ext uri="{9D8B030D-6E8A-4147-A177-3AD203B41FA5}">
                      <a16:colId xmlns:a16="http://schemas.microsoft.com/office/drawing/2014/main" val="1532179531"/>
                    </a:ext>
                  </a:extLst>
                </a:gridCol>
              </a:tblGrid>
              <a:tr h="256191">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Aim</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Why?</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Key Area</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dirty="0">
                          <a:solidFill>
                            <a:sysClr val="windowText" lastClr="000000"/>
                          </a:solidFill>
                          <a:effectLst/>
                          <a:latin typeface="Calibri" panose="020F0502020204030204" pitchFamily="34" charset="0"/>
                          <a:cs typeface="Calibri" panose="020F0502020204030204" pitchFamily="34" charset="0"/>
                        </a:rPr>
                        <a:t>Supporting evidence</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938675785"/>
                  </a:ext>
                </a:extLst>
              </a:tr>
              <a:tr h="478475">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700" kern="1200" dirty="0">
                          <a:solidFill>
                            <a:schemeClr val="dk1"/>
                          </a:solidFill>
                          <a:effectLst/>
                          <a:latin typeface="+mn-lt"/>
                          <a:ea typeface="+mn-ea"/>
                          <a:cs typeface="+mn-cs"/>
                        </a:rPr>
                        <a:t>To ensure 100% of Y6 can swim competently on leaving in July. </a:t>
                      </a:r>
                      <a:endParaRPr lang="en-GB" sz="700" kern="1200" dirty="0">
                        <a:solidFill>
                          <a:schemeClr val="dk1"/>
                        </a:solidFill>
                        <a:effectLst/>
                        <a:latin typeface="+mn-lt"/>
                        <a:ea typeface="+mn-ea"/>
                        <a:cs typeface="+mn-cs"/>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To meet the national standard for swimming and water safety. </a:t>
                      </a:r>
                    </a:p>
                    <a:p>
                      <a:pPr algn="l">
                        <a:lnSpc>
                          <a:spcPct val="100000"/>
                        </a:lnSpc>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To meet the swimming standards at Y6</a:t>
                      </a:r>
                    </a:p>
                    <a:p>
                      <a:pPr algn="l">
                        <a:lnSpc>
                          <a:spcPct val="100000"/>
                        </a:lnSpc>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The swimming teachers provided the assessment document stating that all children were competent in swimming and personal survival. </a:t>
                      </a:r>
                    </a:p>
                    <a:p>
                      <a:pPr algn="l">
                        <a:lnSpc>
                          <a:spcPct val="100000"/>
                        </a:lnSpc>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68936110"/>
                  </a:ext>
                </a:extLst>
              </a:tr>
              <a:tr h="462273">
                <a:tc>
                  <a:txBody>
                    <a:bodyPr/>
                    <a:lstStyle/>
                    <a:p>
                      <a:r>
                        <a:rPr lang="en-US" sz="600" kern="1200" dirty="0">
                          <a:solidFill>
                            <a:schemeClr val="dk1"/>
                          </a:solidFill>
                          <a:effectLst/>
                          <a:latin typeface="+mn-lt"/>
                          <a:ea typeface="+mn-ea"/>
                          <a:cs typeface="+mn-cs"/>
                        </a:rPr>
                        <a:t>To enhance the PE curriculum through OAA experiences.</a:t>
                      </a:r>
                      <a:endParaRPr lang="en-GB" sz="600" kern="1200" dirty="0">
                        <a:solidFill>
                          <a:schemeClr val="dk1"/>
                        </a:solidFill>
                        <a:effectLst/>
                        <a:latin typeface="+mn-lt"/>
                        <a:ea typeface="+mn-ea"/>
                        <a:cs typeface="+mn-cs"/>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To give new and exciting challenges to create resilience and determination in our local area.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Broader experience of a range of sports and activities offered to all pupils.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Pupil voice came back that 100% of all children enjoyed their OAA experiences.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20514327"/>
                  </a:ext>
                </a:extLst>
              </a:tr>
              <a:tr h="621253">
                <a:tc>
                  <a:txBody>
                    <a:bodyPr/>
                    <a:lstStyle/>
                    <a:p>
                      <a:r>
                        <a:rPr lang="en-US" sz="600" kern="1200" dirty="0">
                          <a:solidFill>
                            <a:schemeClr val="dk1"/>
                          </a:solidFill>
                          <a:effectLst/>
                          <a:latin typeface="+mn-lt"/>
                          <a:ea typeface="+mn-ea"/>
                          <a:cs typeface="+mn-cs"/>
                        </a:rPr>
                        <a:t> Ensure active playtimes to meet the 60 minute expectations.</a:t>
                      </a:r>
                      <a:endParaRPr lang="en-GB" sz="600" kern="1200" dirty="0">
                        <a:solidFill>
                          <a:schemeClr val="dk1"/>
                        </a:solidFill>
                        <a:effectLst/>
                        <a:latin typeface="+mn-lt"/>
                        <a:ea typeface="+mn-ea"/>
                        <a:cs typeface="+mn-cs"/>
                      </a:endParaRPr>
                    </a:p>
                    <a:p>
                      <a:r>
                        <a:rPr lang="en-US" sz="900" kern="1200" dirty="0">
                          <a:solidFill>
                            <a:schemeClr val="dk1"/>
                          </a:solidFill>
                          <a:effectLst/>
                          <a:latin typeface="+mn-lt"/>
                          <a:ea typeface="+mn-ea"/>
                          <a:cs typeface="+mn-cs"/>
                        </a:rPr>
                        <a:t>  </a:t>
                      </a:r>
                      <a:endParaRPr lang="en-GB" sz="900" kern="1200" dirty="0">
                        <a:solidFill>
                          <a:schemeClr val="dk1"/>
                        </a:solidFill>
                        <a:effectLst/>
                        <a:latin typeface="+mn-lt"/>
                        <a:ea typeface="+mn-ea"/>
                        <a:cs typeface="+mn-cs"/>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2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2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2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2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To meet the national standard of 60 active minutes per day.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Broader experience of a range of sports and activities offered to all pupils. </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Increase participation in competitive sport</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Engagement of all pupils in regular physical activity</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Playtime staff had noted an increased number of children involved in active playtimes.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72556584"/>
                  </a:ext>
                </a:extLst>
              </a:tr>
              <a:tr h="621253">
                <a:tc>
                  <a:txBody>
                    <a:bodyPr/>
                    <a:lstStyle/>
                    <a:p>
                      <a:r>
                        <a:rPr lang="en-US" sz="600" kern="1200" dirty="0">
                          <a:solidFill>
                            <a:schemeClr val="dk1"/>
                          </a:solidFill>
                          <a:effectLst/>
                          <a:latin typeface="+mn-lt"/>
                          <a:ea typeface="+mn-ea"/>
                          <a:cs typeface="+mn-cs"/>
                        </a:rPr>
                        <a:t>Introducing Sports leaders to run lunch time sports clubs for children. </a:t>
                      </a:r>
                      <a:endParaRPr lang="en-GB" sz="600" kern="1200" dirty="0">
                        <a:solidFill>
                          <a:schemeClr val="dk1"/>
                        </a:solidFill>
                        <a:effectLst/>
                        <a:latin typeface="+mn-lt"/>
                        <a:ea typeface="+mn-ea"/>
                        <a:cs typeface="+mn-cs"/>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4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To increase the amount of children being given the opportunity to take part in the active 60. To also give the playground leaders the opportunity to </a:t>
                      </a:r>
                      <a:r>
                        <a:rPr lang="en-US" sz="600" dirty="0" err="1">
                          <a:latin typeface="Calibri" panose="020F0502020204030204" pitchFamily="34" charset="0"/>
                          <a:cs typeface="Calibri" panose="020F0502020204030204" pitchFamily="34" charset="0"/>
                        </a:rPr>
                        <a:t>organise</a:t>
                      </a:r>
                      <a:r>
                        <a:rPr lang="en-US" sz="600" dirty="0">
                          <a:latin typeface="Calibri" panose="020F0502020204030204" pitchFamily="34" charset="0"/>
                          <a:cs typeface="Calibri" panose="020F0502020204030204" pitchFamily="34" charset="0"/>
                        </a:rPr>
                        <a:t> and carry out activities.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Increase participation in competitive sport</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Engagement of all pupils in regular physical activity</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Playtime staff noted an increase in children leading activities and being physically active during play times. They also noted the fantastic leadership skills of the older children. </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97788787"/>
                  </a:ext>
                </a:extLst>
              </a:tr>
            </a:tbl>
          </a:graphicData>
        </a:graphic>
      </p:graphicFrame>
    </p:spTree>
    <p:extLst>
      <p:ext uri="{BB962C8B-B14F-4D97-AF65-F5344CB8AC3E}">
        <p14:creationId xmlns:p14="http://schemas.microsoft.com/office/powerpoint/2010/main" val="7605994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CBAF56-3D8C-5C56-EC65-F09DDE0E9A3E}"/>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78FECD63-296E-DB2D-1218-4F9CDBBED92E}"/>
              </a:ext>
            </a:extLst>
          </p:cNvPr>
          <p:cNvPicPr>
            <a:picLocks noChangeAspect="1"/>
          </p:cNvPicPr>
          <p:nvPr/>
        </p:nvPicPr>
        <p:blipFill>
          <a:blip r:embed="rId2"/>
          <a:stretch>
            <a:fillRect/>
          </a:stretch>
        </p:blipFill>
        <p:spPr>
          <a:xfrm>
            <a:off x="-37709" y="0"/>
            <a:ext cx="6201184" cy="4322536"/>
          </a:xfrm>
          <a:prstGeom prst="rect">
            <a:avLst/>
          </a:prstGeom>
        </p:spPr>
      </p:pic>
      <p:sp>
        <p:nvSpPr>
          <p:cNvPr id="4" name="TextBox 3">
            <a:extLst>
              <a:ext uri="{FF2B5EF4-FFF2-40B4-BE49-F238E27FC236}">
                <a16:creationId xmlns:a16="http://schemas.microsoft.com/office/drawing/2014/main" id="{60A9C37A-3E57-4DDF-9242-6A80A0981789}"/>
              </a:ext>
            </a:extLst>
          </p:cNvPr>
          <p:cNvSpPr txBox="1"/>
          <p:nvPr/>
        </p:nvSpPr>
        <p:spPr>
          <a:xfrm>
            <a:off x="241825" y="226711"/>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Review of the last academic year (2024/2025)</a:t>
            </a:r>
          </a:p>
        </p:txBody>
      </p:sp>
      <p:graphicFrame>
        <p:nvGraphicFramePr>
          <p:cNvPr id="5" name="Table 4">
            <a:extLst>
              <a:ext uri="{FF2B5EF4-FFF2-40B4-BE49-F238E27FC236}">
                <a16:creationId xmlns:a16="http://schemas.microsoft.com/office/drawing/2014/main" id="{2BEE4F89-4408-F00A-3DA8-BFCBC572C119}"/>
              </a:ext>
            </a:extLst>
          </p:cNvPr>
          <p:cNvGraphicFramePr>
            <a:graphicFrameLocks noGrp="1"/>
          </p:cNvGraphicFramePr>
          <p:nvPr>
            <p:extLst>
              <p:ext uri="{D42A27DB-BD31-4B8C-83A1-F6EECF244321}">
                <p14:modId xmlns:p14="http://schemas.microsoft.com/office/powerpoint/2010/main" val="700703850"/>
              </p:ext>
            </p:extLst>
          </p:nvPr>
        </p:nvGraphicFramePr>
        <p:xfrm>
          <a:off x="197588" y="684701"/>
          <a:ext cx="5724635" cy="3254884"/>
        </p:xfrm>
        <a:graphic>
          <a:graphicData uri="http://schemas.openxmlformats.org/drawingml/2006/table">
            <a:tbl>
              <a:tblPr firstRow="1" bandRow="1">
                <a:tableStyleId>{5C22544A-7EE6-4342-B048-85BDC9FD1C3A}</a:tableStyleId>
              </a:tblPr>
              <a:tblGrid>
                <a:gridCol w="1335584">
                  <a:extLst>
                    <a:ext uri="{9D8B030D-6E8A-4147-A177-3AD203B41FA5}">
                      <a16:colId xmlns:a16="http://schemas.microsoft.com/office/drawing/2014/main" val="1397519339"/>
                    </a:ext>
                  </a:extLst>
                </a:gridCol>
                <a:gridCol w="1568297">
                  <a:extLst>
                    <a:ext uri="{9D8B030D-6E8A-4147-A177-3AD203B41FA5}">
                      <a16:colId xmlns:a16="http://schemas.microsoft.com/office/drawing/2014/main" val="279180329"/>
                    </a:ext>
                  </a:extLst>
                </a:gridCol>
                <a:gridCol w="1410377">
                  <a:extLst>
                    <a:ext uri="{9D8B030D-6E8A-4147-A177-3AD203B41FA5}">
                      <a16:colId xmlns:a16="http://schemas.microsoft.com/office/drawing/2014/main" val="1419483341"/>
                    </a:ext>
                  </a:extLst>
                </a:gridCol>
                <a:gridCol w="1410377">
                  <a:extLst>
                    <a:ext uri="{9D8B030D-6E8A-4147-A177-3AD203B41FA5}">
                      <a16:colId xmlns:a16="http://schemas.microsoft.com/office/drawing/2014/main" val="1532179531"/>
                    </a:ext>
                  </a:extLst>
                </a:gridCol>
              </a:tblGrid>
              <a:tr h="256191">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Aim</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algn="ctr"/>
                      <a:r>
                        <a:rPr lang="en-GB" sz="700" b="1" kern="1200" dirty="0">
                          <a:solidFill>
                            <a:sysClr val="windowText" lastClr="000000"/>
                          </a:solidFill>
                          <a:effectLst/>
                          <a:latin typeface="Calibri" panose="020F0502020204030204" pitchFamily="34" charset="0"/>
                          <a:ea typeface="+mn-ea"/>
                          <a:cs typeface="Calibri" panose="020F0502020204030204" pitchFamily="34" charset="0"/>
                        </a:rPr>
                        <a:t>Why?</a:t>
                      </a:r>
                      <a:endParaRPr lang="en-US" sz="700" dirty="0">
                        <a:solidFill>
                          <a:sysClr val="windowText" lastClr="000000"/>
                        </a:solidFill>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rPr>
                        <a:t>Key Area</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tc>
                  <a:txBody>
                    <a:bodyPr/>
                    <a:lstStyle/>
                    <a:p>
                      <a:pPr marL="0" marR="0" lvl="0" indent="0" algn="ctr" defTabSz="575981" rtl="0" eaLnBrk="1" fontAlgn="auto" latinLnBrk="0" hangingPunct="1">
                        <a:lnSpc>
                          <a:spcPct val="100000"/>
                        </a:lnSpc>
                        <a:spcBef>
                          <a:spcPts val="0"/>
                        </a:spcBef>
                        <a:spcAft>
                          <a:spcPts val="0"/>
                        </a:spcAft>
                        <a:buClrTx/>
                        <a:buSzTx/>
                        <a:buFontTx/>
                        <a:buNone/>
                        <a:tabLst/>
                        <a:defRPr/>
                      </a:pPr>
                      <a:r>
                        <a:rPr lang="en-US" sz="700" dirty="0">
                          <a:solidFill>
                            <a:sysClr val="windowText" lastClr="000000"/>
                          </a:solidFill>
                          <a:effectLst/>
                          <a:latin typeface="Calibri" panose="020F0502020204030204" pitchFamily="34" charset="0"/>
                          <a:cs typeface="Calibri" panose="020F0502020204030204" pitchFamily="34" charset="0"/>
                        </a:rPr>
                        <a:t>Supporting evidence</a:t>
                      </a:r>
                      <a:endParaRPr lang="en-GB" sz="700" dirty="0">
                        <a:solidFill>
                          <a:sysClr val="windowText" lastClr="000000"/>
                        </a:solidFill>
                        <a:effectLst/>
                        <a:latin typeface="Calibri" panose="020F0502020204030204" pitchFamily="34" charset="0"/>
                        <a:ea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CDE4BD"/>
                    </a:solidFill>
                  </a:tcPr>
                </a:tc>
                <a:extLst>
                  <a:ext uri="{0D108BD9-81ED-4DB2-BD59-A6C34878D82A}">
                    <a16:rowId xmlns:a16="http://schemas.microsoft.com/office/drawing/2014/main" val="938675785"/>
                  </a:ext>
                </a:extLst>
              </a:tr>
              <a:tr h="818281">
                <a:tc>
                  <a:txBody>
                    <a:bodyPr/>
                    <a:lstStyle/>
                    <a:p>
                      <a:endParaRPr lang="en-GB" sz="600" kern="1200" dirty="0">
                        <a:solidFill>
                          <a:schemeClr val="dk1"/>
                        </a:solidFill>
                        <a:effectLst/>
                        <a:latin typeface="+mn-lt"/>
                        <a:ea typeface="+mn-ea"/>
                        <a:cs typeface="+mn-cs"/>
                      </a:endParaRPr>
                    </a:p>
                    <a:p>
                      <a:r>
                        <a:rPr lang="en-US" sz="600" kern="1200" dirty="0">
                          <a:solidFill>
                            <a:schemeClr val="dk1"/>
                          </a:solidFill>
                          <a:effectLst/>
                          <a:latin typeface="+mn-lt"/>
                          <a:ea typeface="+mn-ea"/>
                          <a:cs typeface="+mn-cs"/>
                        </a:rPr>
                        <a:t>To offer a broader range of extra-curricular sporting opportunities. </a:t>
                      </a:r>
                      <a:endParaRPr lang="en-GB" sz="600" kern="1200" dirty="0">
                        <a:solidFill>
                          <a:schemeClr val="dk1"/>
                        </a:solidFill>
                        <a:effectLst/>
                        <a:latin typeface="+mn-lt"/>
                        <a:ea typeface="+mn-ea"/>
                        <a:cs typeface="+mn-cs"/>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400" dirty="0">
                        <a:effectLst/>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4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To enhance the curriculum further by extending the opportunities for the children. </a:t>
                      </a:r>
                    </a:p>
                    <a:p>
                      <a:pPr algn="l">
                        <a:lnSpc>
                          <a:spcPct val="100000"/>
                        </a:lnSpc>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Increase participation in competitive sport</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Engagement of all pupils in regular physical activity</a:t>
                      </a:r>
                    </a:p>
                    <a:p>
                      <a:pPr algn="l">
                        <a:lnSpc>
                          <a:spcPct val="100000"/>
                        </a:lnSpc>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Broader experience of a range of sports and activities offered to all pupils.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This was not achieved due to funding coming from a trust to pay for extra – curricular provision.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68936110"/>
                  </a:ext>
                </a:extLst>
              </a:tr>
              <a:tr h="528517">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kern="1200" dirty="0">
                          <a:solidFill>
                            <a:schemeClr val="dk1"/>
                          </a:solidFill>
                          <a:effectLst/>
                          <a:latin typeface="+mn-lt"/>
                          <a:ea typeface="+mn-ea"/>
                          <a:cs typeface="+mn-cs"/>
                        </a:rPr>
                        <a:t>Introducing Sports leaders to run lunch time sports clubs for children. </a:t>
                      </a:r>
                      <a:endParaRPr lang="en-US" sz="4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To increase the amount of children achieving the active 60 whilst also enhancing the opportunity for children in Y4/5/6 to lead sports activities.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Increase participation in competitive sport</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Engagement of all pupils in regular physical activity</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Staff on playground duty have seen a noticeable difference in the number of children becoming more active during play times.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72556584"/>
                  </a:ext>
                </a:extLst>
              </a:tr>
              <a:tr h="621253">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kern="1200" dirty="0">
                          <a:solidFill>
                            <a:schemeClr val="dk1"/>
                          </a:solidFill>
                          <a:effectLst/>
                          <a:latin typeface="+mn-lt"/>
                          <a:ea typeface="+mn-ea"/>
                          <a:cs typeface="+mn-cs"/>
                        </a:rPr>
                        <a:t>To enhance the provision at KS1 to develop gross motor learning through active play. </a:t>
                      </a:r>
                      <a:endParaRPr lang="en-US" sz="4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By supporting the development of gross motor skills at KS1 they are being given the basic fundamentals to improve the basics needed in sports.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Increase participation in competitive sport</a:t>
                      </a: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Engagement of all pupils in regular physical activity</a:t>
                      </a:r>
                    </a:p>
                    <a:p>
                      <a:pPr algn="l">
                        <a:lnSpc>
                          <a:spcPct val="100000"/>
                        </a:lnSpc>
                      </a:pPr>
                      <a:endParaRPr lang="en-US" sz="600" dirty="0">
                        <a:latin typeface="Calibri" panose="020F0502020204030204" pitchFamily="34" charset="0"/>
                        <a:cs typeface="Calibri" panose="020F0502020204030204" pitchFamily="34" charset="0"/>
                      </a:endParaRPr>
                    </a:p>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Broader experience of a range of sports and activities offered to all pupils.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The equipment has allowed children to further develop their balancing, jumping, hopping, running and co-ordination skills.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03050298"/>
                  </a:ext>
                </a:extLst>
              </a:tr>
              <a:tr h="621253">
                <a:tc>
                  <a:txBody>
                    <a:bodyPr/>
                    <a:lstStyle/>
                    <a:p>
                      <a:r>
                        <a:rPr lang="en-US" sz="600" kern="1200" dirty="0">
                          <a:solidFill>
                            <a:schemeClr val="dk1"/>
                          </a:solidFill>
                          <a:effectLst/>
                          <a:latin typeface="+mn-lt"/>
                          <a:ea typeface="+mn-ea"/>
                          <a:cs typeface="+mn-cs"/>
                        </a:rPr>
                        <a:t>To enhance staff competence and confidence through CPD.</a:t>
                      </a:r>
                      <a:endParaRPr lang="en-GB" sz="600" kern="1200" dirty="0">
                        <a:solidFill>
                          <a:schemeClr val="dk1"/>
                        </a:solidFill>
                        <a:effectLst/>
                        <a:latin typeface="+mn-lt"/>
                        <a:ea typeface="+mn-ea"/>
                        <a:cs typeface="+mn-cs"/>
                      </a:endParaRPr>
                    </a:p>
                    <a:p>
                      <a:pPr marL="0" marR="0" lvl="0" indent="0" algn="l" defTabSz="575981" rtl="0" eaLnBrk="1" fontAlgn="auto" latinLnBrk="0" hangingPunct="1">
                        <a:lnSpc>
                          <a:spcPct val="100000"/>
                        </a:lnSpc>
                        <a:spcBef>
                          <a:spcPts val="0"/>
                        </a:spcBef>
                        <a:spcAft>
                          <a:spcPts val="0"/>
                        </a:spcAft>
                        <a:buClrTx/>
                        <a:buSzTx/>
                        <a:buFontTx/>
                        <a:buNone/>
                        <a:tabLst/>
                        <a:defRPr/>
                      </a:pPr>
                      <a:endParaRPr lang="en-US" sz="600" dirty="0">
                        <a:latin typeface="Calibri" panose="020F0502020204030204" pitchFamily="34" charset="0"/>
                        <a:cs typeface="Calibri" panose="020F0502020204030204" pitchFamily="34" charset="0"/>
                      </a:endParaRP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To make sure all children are receiving two hours of high quality PE each week.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Increase confidence, knowledge and skills of all staff in teaching PE and sport</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575981" rtl="0" eaLnBrk="1" fontAlgn="auto" latinLnBrk="0" hangingPunct="1">
                        <a:lnSpc>
                          <a:spcPct val="100000"/>
                        </a:lnSpc>
                        <a:spcBef>
                          <a:spcPts val="0"/>
                        </a:spcBef>
                        <a:spcAft>
                          <a:spcPts val="0"/>
                        </a:spcAft>
                        <a:buClrTx/>
                        <a:buSzTx/>
                        <a:buFontTx/>
                        <a:buNone/>
                        <a:tabLst/>
                        <a:defRPr/>
                      </a:pPr>
                      <a:r>
                        <a:rPr lang="en-US" sz="600" dirty="0">
                          <a:latin typeface="Calibri" panose="020F0502020204030204" pitchFamily="34" charset="0"/>
                          <a:cs typeface="Calibri" panose="020F0502020204030204" pitchFamily="34" charset="0"/>
                        </a:rPr>
                        <a:t>Staff have not fully received their CPD due to time limitations during staff training. This is still to be fully implemented. </a:t>
                      </a:r>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97788787"/>
                  </a:ext>
                </a:extLst>
              </a:tr>
            </a:tbl>
          </a:graphicData>
        </a:graphic>
      </p:graphicFrame>
    </p:spTree>
    <p:extLst>
      <p:ext uri="{BB962C8B-B14F-4D97-AF65-F5344CB8AC3E}">
        <p14:creationId xmlns:p14="http://schemas.microsoft.com/office/powerpoint/2010/main" val="19498501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676EB2-453F-EBD4-CAEA-C1385F926FE9}"/>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B16F9FF0-9213-3BFF-5463-418DC945D99B}"/>
              </a:ext>
            </a:extLst>
          </p:cNvPr>
          <p:cNvPicPr>
            <a:picLocks noChangeAspect="1"/>
          </p:cNvPicPr>
          <p:nvPr/>
        </p:nvPicPr>
        <p:blipFill>
          <a:blip r:embed="rId2"/>
          <a:stretch>
            <a:fillRect/>
          </a:stretch>
        </p:blipFill>
        <p:spPr>
          <a:xfrm>
            <a:off x="-16769" y="0"/>
            <a:ext cx="6166284" cy="4322536"/>
          </a:xfrm>
          <a:prstGeom prst="rect">
            <a:avLst/>
          </a:prstGeom>
        </p:spPr>
      </p:pic>
      <p:sp>
        <p:nvSpPr>
          <p:cNvPr id="4" name="TextBox 3">
            <a:extLst>
              <a:ext uri="{FF2B5EF4-FFF2-40B4-BE49-F238E27FC236}">
                <a16:creationId xmlns:a16="http://schemas.microsoft.com/office/drawing/2014/main" id="{04783345-C545-CED1-568E-A1725BB54AFE}"/>
              </a:ext>
            </a:extLst>
          </p:cNvPr>
          <p:cNvSpPr txBox="1"/>
          <p:nvPr/>
        </p:nvSpPr>
        <p:spPr>
          <a:xfrm>
            <a:off x="241825" y="226711"/>
            <a:ext cx="3559359" cy="276999"/>
          </a:xfrm>
          <a:prstGeom prst="rect">
            <a:avLst/>
          </a:prstGeom>
          <a:noFill/>
        </p:spPr>
        <p:txBody>
          <a:bodyPr wrap="square" rtlCol="0">
            <a:spAutoFit/>
          </a:bodyPr>
          <a:lstStyle/>
          <a:p>
            <a:r>
              <a:rPr lang="en-US" sz="1200" b="1" dirty="0">
                <a:latin typeface="Calibri" panose="020F0502020204030204" pitchFamily="34" charset="0"/>
                <a:cs typeface="Calibri" panose="020F0502020204030204" pitchFamily="34" charset="0"/>
              </a:rPr>
              <a:t>Plan, monitor and evaluate (2025/2026)</a:t>
            </a:r>
          </a:p>
        </p:txBody>
      </p:sp>
      <p:sp>
        <p:nvSpPr>
          <p:cNvPr id="2" name="TextBox 1">
            <a:extLst>
              <a:ext uri="{FF2B5EF4-FFF2-40B4-BE49-F238E27FC236}">
                <a16:creationId xmlns:a16="http://schemas.microsoft.com/office/drawing/2014/main" id="{282A97B3-2922-B00E-5223-36C9D9090A0A}"/>
              </a:ext>
            </a:extLst>
          </p:cNvPr>
          <p:cNvSpPr txBox="1"/>
          <p:nvPr/>
        </p:nvSpPr>
        <p:spPr>
          <a:xfrm>
            <a:off x="241825" y="621478"/>
            <a:ext cx="5684413" cy="1657057"/>
          </a:xfrm>
          <a:prstGeom prst="rect">
            <a:avLst/>
          </a:prstGeom>
          <a:noFill/>
        </p:spPr>
        <p:txBody>
          <a:bodyPr wrap="square" rtlCol="0">
            <a:spAutoFit/>
          </a:bodyPr>
          <a:lstStyle/>
          <a:p>
            <a:pPr marL="171450" indent="-171450">
              <a:lnSpc>
                <a:spcPct val="124000"/>
              </a:lnSpc>
              <a:buFont typeface="Arial" panose="020B0604020202020204" pitchFamily="34" charset="0"/>
              <a:buChar char="•"/>
            </a:pPr>
            <a:r>
              <a:rPr lang="en-US" sz="850" dirty="0">
                <a:latin typeface="Calibri" panose="020F0502020204030204" pitchFamily="34" charset="0"/>
                <a:cs typeface="Calibri" panose="020F0502020204030204" pitchFamily="34" charset="0"/>
              </a:rPr>
              <a:t>Please aim to use this as a live working document through the year. </a:t>
            </a:r>
            <a:endParaRPr lang="en-US" sz="500" dirty="0">
              <a:latin typeface="Calibri" panose="020F0502020204030204" pitchFamily="34" charset="0"/>
              <a:cs typeface="Calibri" panose="020F0502020204030204" pitchFamily="34" charset="0"/>
            </a:endParaRPr>
          </a:p>
          <a:p>
            <a:pPr marL="171450" indent="-171450">
              <a:lnSpc>
                <a:spcPct val="124000"/>
              </a:lnSpc>
              <a:buFont typeface="Arial" panose="020B0604020202020204" pitchFamily="34" charset="0"/>
              <a:buChar char="•"/>
            </a:pPr>
            <a:r>
              <a:rPr lang="en-US" sz="850" dirty="0">
                <a:latin typeface="Calibri" panose="020F0502020204030204" pitchFamily="34" charset="0"/>
                <a:cs typeface="Calibri" panose="020F0502020204030204" pitchFamily="34" charset="0"/>
              </a:rPr>
              <a:t>Keep returning to this to evidence adaptations and progress made through the PESSPA opportunities you provide.</a:t>
            </a:r>
            <a:endParaRPr lang="en-US" sz="500" dirty="0">
              <a:latin typeface="Calibri" panose="020F0502020204030204" pitchFamily="34" charset="0"/>
              <a:cs typeface="Calibri" panose="020F0502020204030204" pitchFamily="34" charset="0"/>
            </a:endParaRPr>
          </a:p>
          <a:p>
            <a:pPr marL="171450" indent="-171450">
              <a:lnSpc>
                <a:spcPct val="124000"/>
              </a:lnSpc>
              <a:buFont typeface="Arial" panose="020B0604020202020204" pitchFamily="34" charset="0"/>
              <a:buChar char="•"/>
            </a:pPr>
            <a:r>
              <a:rPr lang="en-US" sz="850" dirty="0">
                <a:latin typeface="Calibri" panose="020F0502020204030204" pitchFamily="34" charset="0"/>
                <a:cs typeface="Calibri" panose="020F0502020204030204" pitchFamily="34" charset="0"/>
              </a:rPr>
              <a:t>There is no set number of objectives you must have. </a:t>
            </a:r>
            <a:endParaRPr lang="en-US" sz="500" dirty="0">
              <a:latin typeface="Calibri" panose="020F0502020204030204" pitchFamily="34" charset="0"/>
              <a:cs typeface="Calibri" panose="020F0502020204030204" pitchFamily="34" charset="0"/>
            </a:endParaRPr>
          </a:p>
          <a:p>
            <a:pPr marL="171450" indent="-171450">
              <a:lnSpc>
                <a:spcPct val="124000"/>
              </a:lnSpc>
              <a:buFont typeface="Arial" panose="020B0604020202020204" pitchFamily="34" charset="0"/>
              <a:buChar char="•"/>
            </a:pPr>
            <a:r>
              <a:rPr lang="en-US" sz="850" dirty="0">
                <a:latin typeface="Calibri" panose="020F0502020204030204" pitchFamily="34" charset="0"/>
                <a:cs typeface="Calibri" panose="020F0502020204030204" pitchFamily="34" charset="0"/>
              </a:rPr>
              <a:t>Make as many or as few as you see fit that will support your aims for the year ahead. </a:t>
            </a:r>
            <a:endParaRPr lang="en-US" sz="500" dirty="0">
              <a:latin typeface="Calibri" panose="020F0502020204030204" pitchFamily="34" charset="0"/>
              <a:cs typeface="Calibri" panose="020F0502020204030204" pitchFamily="34" charset="0"/>
            </a:endParaRPr>
          </a:p>
          <a:p>
            <a:pPr marL="171450" indent="-171450">
              <a:lnSpc>
                <a:spcPct val="124000"/>
              </a:lnSpc>
              <a:buFont typeface="Arial" panose="020B0604020202020204" pitchFamily="34" charset="0"/>
              <a:buChar char="•"/>
            </a:pPr>
            <a:r>
              <a:rPr lang="en-US" sz="850" dirty="0">
                <a:latin typeface="Calibri" panose="020F0502020204030204" pitchFamily="34" charset="0"/>
                <a:cs typeface="Calibri" panose="020F0502020204030204" pitchFamily="34" charset="0"/>
              </a:rPr>
              <a:t>Consider which of the 5 key areas improvements will be focusing on: </a:t>
            </a:r>
          </a:p>
          <a:p>
            <a:pPr>
              <a:lnSpc>
                <a:spcPct val="124000"/>
              </a:lnSpc>
            </a:pPr>
            <a:endParaRPr lang="en-US" sz="500" dirty="0">
              <a:latin typeface="Calibri" panose="020F0502020204030204" pitchFamily="34" charset="0"/>
              <a:cs typeface="Calibri" panose="020F0502020204030204" pitchFamily="34" charset="0"/>
            </a:endParaRPr>
          </a:p>
          <a:p>
            <a:pPr>
              <a:lnSpc>
                <a:spcPct val="124000"/>
              </a:lnSpc>
            </a:pPr>
            <a:r>
              <a:rPr lang="en-US" sz="700" i="1" dirty="0">
                <a:latin typeface="Calibri" panose="020F0502020204030204" pitchFamily="34" charset="0"/>
                <a:cs typeface="Calibri" panose="020F0502020204030204" pitchFamily="34" charset="0"/>
              </a:rPr>
              <a:t>1. Increasing confidence, knowledge and skills of all staff in teaching PE and sporting activities prioritising CPD and training where needed.</a:t>
            </a:r>
          </a:p>
          <a:p>
            <a:pPr>
              <a:lnSpc>
                <a:spcPct val="124000"/>
              </a:lnSpc>
            </a:pPr>
            <a:r>
              <a:rPr lang="en-US" sz="700" i="1" dirty="0">
                <a:latin typeface="Calibri" panose="020F0502020204030204" pitchFamily="34" charset="0"/>
                <a:cs typeface="Calibri" panose="020F0502020204030204" pitchFamily="34" charset="0"/>
              </a:rPr>
              <a:t>2. Increasing engagement of all pupils in regular physical activity and sporting activities</a:t>
            </a:r>
          </a:p>
          <a:p>
            <a:pPr>
              <a:lnSpc>
                <a:spcPct val="124000"/>
              </a:lnSpc>
            </a:pPr>
            <a:r>
              <a:rPr lang="en-US" sz="700" i="1" dirty="0">
                <a:latin typeface="Calibri" panose="020F0502020204030204" pitchFamily="34" charset="0"/>
                <a:cs typeface="Calibri" panose="020F0502020204030204" pitchFamily="34" charset="0"/>
              </a:rPr>
              <a:t>3. Raising the profile of PE and sport across the school, to support whole school improvement</a:t>
            </a:r>
          </a:p>
          <a:p>
            <a:pPr>
              <a:lnSpc>
                <a:spcPct val="124000"/>
              </a:lnSpc>
            </a:pPr>
            <a:r>
              <a:rPr lang="en-US" sz="700" i="1" dirty="0">
                <a:latin typeface="Calibri" panose="020F0502020204030204" pitchFamily="34" charset="0"/>
                <a:cs typeface="Calibri" panose="020F0502020204030204" pitchFamily="34" charset="0"/>
              </a:rPr>
              <a:t>4. Offer a broader and more equal experience of a range of sports and physical activities to all pupils and ensure equal access to sport for boys and girls</a:t>
            </a:r>
          </a:p>
          <a:p>
            <a:pPr>
              <a:lnSpc>
                <a:spcPct val="124000"/>
              </a:lnSpc>
            </a:pPr>
            <a:r>
              <a:rPr lang="en-US" sz="700" i="1" dirty="0">
                <a:latin typeface="Calibri" panose="020F0502020204030204" pitchFamily="34" charset="0"/>
                <a:cs typeface="Calibri" panose="020F0502020204030204" pitchFamily="34" charset="0"/>
              </a:rPr>
              <a:t>5. Increasing participation in competitive sport</a:t>
            </a:r>
          </a:p>
        </p:txBody>
      </p:sp>
    </p:spTree>
    <p:extLst>
      <p:ext uri="{BB962C8B-B14F-4D97-AF65-F5344CB8AC3E}">
        <p14:creationId xmlns:p14="http://schemas.microsoft.com/office/powerpoint/2010/main" val="328500783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3624</TotalTime>
  <Words>5119</Words>
  <Application>Microsoft Office PowerPoint</Application>
  <PresentationFormat>Custom</PresentationFormat>
  <Paragraphs>540</Paragraphs>
  <Slides>18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Aptos</vt:lpstr>
      <vt:lpstr>Aptos Display</vt: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David Rock</dc:creator>
  <cp:lastModifiedBy>Becky Mercer</cp:lastModifiedBy>
  <cp:revision>75</cp:revision>
  <dcterms:created xsi:type="dcterms:W3CDTF">2025-10-08T18:09:30Z</dcterms:created>
  <dcterms:modified xsi:type="dcterms:W3CDTF">2026-06-24T19:35:11Z</dcterms:modified>
</cp:coreProperties>
</file>