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2" r:id="rId5"/>
    <p:sldId id="264" r:id="rId6"/>
    <p:sldId id="281" r:id="rId7"/>
    <p:sldId id="260" r:id="rId8"/>
    <p:sldId id="265" r:id="rId9"/>
    <p:sldId id="278" r:id="rId10"/>
    <p:sldId id="261" r:id="rId11"/>
    <p:sldId id="273" r:id="rId12"/>
    <p:sldId id="270" r:id="rId13"/>
    <p:sldId id="277" r:id="rId14"/>
    <p:sldId id="279" r:id="rId15"/>
    <p:sldId id="276" r:id="rId16"/>
    <p:sldId id="275" r:id="rId17"/>
    <p:sldId id="274" r:id="rId18"/>
    <p:sldId id="280" r:id="rId19"/>
    <p:sldId id="266" r:id="rId20"/>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6"/>
    <p:restoredTop sz="94676"/>
  </p:normalViewPr>
  <p:slideViewPr>
    <p:cSldViewPr snapToGrid="0">
      <p:cViewPr>
        <p:scale>
          <a:sx n="120" d="100"/>
          <a:sy n="120" d="100"/>
        </p:scale>
        <p:origin x="544" y="-5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7/12/2026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531612602"/>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1900211505"/>
              </p:ext>
            </p:extLst>
          </p:nvPr>
        </p:nvGraphicFramePr>
        <p:xfrm>
          <a:off x="294842" y="286000"/>
          <a:ext cx="5530128" cy="40614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255862">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give challenging OAA opportunities to each year group in the school. To invest in taking children to local landmarks and allowing them the opportunity to find out more about their local landscape.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PE lead to consult with a local outdoor pursuits expert and decide which age range will do what type of activity.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It is decided that: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R + Y1 – 1 day Forest Schools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Y1 – Rock scrambling and navigation with a walk</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Y2 - Caving and climbing</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Y3 – Rock scrambling, map reading and problem solving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Y4 – Mountain walk (Pen-Y-Ghent)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Y5 – Mountain walk (Ingleborough)</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Y6 – Mountain walk (</a:t>
                      </a:r>
                      <a:r>
                        <a:rPr lang="en-US" sz="600" dirty="0" err="1">
                          <a:solidFill>
                            <a:schemeClr val="tx1"/>
                          </a:solidFill>
                          <a:latin typeface="Calibri" panose="020F0502020204030204" pitchFamily="34" charset="0"/>
                          <a:cs typeface="Calibri" panose="020F0502020204030204" pitchFamily="34" charset="0"/>
                        </a:rPr>
                        <a:t>Whernside</a:t>
                      </a:r>
                      <a:r>
                        <a:rPr lang="en-US" sz="600" dirty="0">
                          <a:solidFill>
                            <a:schemeClr val="tx1"/>
                          </a:solidFill>
                          <a:latin typeface="Calibri" panose="020F0502020204030204" pitchFamily="34" charset="0"/>
                          <a:cs typeface="Calibri" panose="020F0502020204030204" pitchFamily="34" charset="0"/>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children challenging themselves in their local area to overcome problems, anxieties and to show determination and resilience to complete the day.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We will monitor student voice after the activities to see what impact the day has had on the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Many of the children have completed a walk up one of the local mountains that they had not been up before. Children were able to see the different types of rock found on the mountains, learn about the local geography and caving systems as well as plant species which grow. They have developed in confidence when tackling more difficult challenges and many of them learned that they could walk and sustain walking for a long period of time.  Two children overcame a very strong fear of heights.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children have become more resilient and know they can achieve a goal if they set their mind on it. Hopefully we can find a way to carry on the OAA provision outside of the school building so that all children can walk all of the three peaks before they leave primary school.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Two children took part in a sponsored walk up Ingleborough after completing Pen-Y-Ghent and have planned to do a sponsored walk up </a:t>
                      </a:r>
                      <a:r>
                        <a:rPr lang="en-US" sz="600" dirty="0" err="1">
                          <a:solidFill>
                            <a:schemeClr val="tx1"/>
                          </a:solidFill>
                          <a:latin typeface="Calibri" panose="020F0502020204030204" pitchFamily="34" charset="0"/>
                          <a:cs typeface="Calibri" panose="020F0502020204030204" pitchFamily="34" charset="0"/>
                        </a:rPr>
                        <a:t>Whernside</a:t>
                      </a:r>
                      <a:r>
                        <a:rPr lang="en-US" sz="600" dirty="0">
                          <a:solidFill>
                            <a:schemeClr val="tx1"/>
                          </a:solidFill>
                          <a:latin typeface="Calibri" panose="020F0502020204030204" pitchFamily="34" charset="0"/>
                          <a:cs typeface="Calibri" panose="020F0502020204030204" pitchFamily="34" charset="0"/>
                        </a:rPr>
                        <a:t> in the future.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majority of children had never walked a peak and only one Y2 had been caving before the day.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£400 per trip</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 £2400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2865015549"/>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Provide in-school opportunities for children to participate in regular competitive sports and activities and to be able to challenge themselves and others.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make sure all children have access to competitive sport and at KS2, to have this opportunity against other schools.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take part in half termly inter house competitions during PE where all children will compete.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Y5 and 6 will also have the opportunity to host and lead the competitions for the youngest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During the school year, every child in KS2 will have the opportunity to represent the school in at least one inter-schools competition.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the enjoyment and desire to take part in competitive sport through each child. We would like to see natural leaders take control of competitions and events and allow children to experience different ways of being involved in competitive sports; from a player to a coach/tactician, a referee or umpire to an organizer planning the competitions.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have a PE tracker to monitor what the children have taken part in.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had inter house competitions taking place on a termly basis which has seen children take part competitively. The Y6 have learned to lead, referee, </a:t>
                      </a:r>
                      <a:r>
                        <a:rPr lang="en-US" sz="600" dirty="0" err="1">
                          <a:solidFill>
                            <a:schemeClr val="tx1"/>
                          </a:solidFill>
                          <a:latin typeface="Calibri" panose="020F0502020204030204" pitchFamily="34" charset="0"/>
                          <a:cs typeface="Calibri" panose="020F0502020204030204" pitchFamily="34" charset="0"/>
                        </a:rPr>
                        <a:t>organise</a:t>
                      </a:r>
                      <a:r>
                        <a:rPr lang="en-US" sz="600" dirty="0">
                          <a:solidFill>
                            <a:schemeClr val="tx1"/>
                          </a:solidFill>
                          <a:latin typeface="Calibri" panose="020F0502020204030204" pitchFamily="34" charset="0"/>
                          <a:cs typeface="Calibri" panose="020F0502020204030204" pitchFamily="34" charset="0"/>
                        </a:rPr>
                        <a:t> and run competitions. 100% of the school has taken part in at lease 4 inter house competitions this academic year.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Competition is now embedded during lesson time and is participated in at inter house level at the end of every term.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Excel spreadsheet station each child’s participation in house events and competitions.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MTP’s that have competition factored in to many of the lessens each half term.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£100 on sports day medals</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4260892249"/>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Provision of a broad range of after school activities.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provide lunch time clubs.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This will be for both key stages and open to boys and girls.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given the opportunity to take part in lunch time and after school sports with equipment being purchased for the lunch time clubs and discounted rates for extra-curricular.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many of the younger children take the opportunity to participate in these lunch time and after school active clubs. This will in turn help </a:t>
                      </a:r>
                      <a:r>
                        <a:rPr lang="en-US" sz="600" dirty="0" err="1">
                          <a:solidFill>
                            <a:schemeClr val="tx1"/>
                          </a:solidFill>
                          <a:latin typeface="Calibri" panose="020F0502020204030204" pitchFamily="34" charset="0"/>
                          <a:cs typeface="Calibri" panose="020F0502020204030204" pitchFamily="34" charset="0"/>
                        </a:rPr>
                        <a:t>Hellifield</a:t>
                      </a:r>
                      <a:r>
                        <a:rPr lang="en-US" sz="600" dirty="0">
                          <a:solidFill>
                            <a:schemeClr val="tx1"/>
                          </a:solidFill>
                          <a:latin typeface="Calibri" panose="020F0502020204030204" pitchFamily="34" charset="0"/>
                          <a:cs typeface="Calibri" panose="020F0502020204030204" pitchFamily="34" charset="0"/>
                        </a:rPr>
                        <a:t> to meet the active 60 target.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Office will keep lists of which children have taken part in which clubs.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an increase in children meeting the active 60.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look into whether it is sustainable to keep the discounted extra curricular clubs. We aim to complete a leaders KS2 course during the first half term during PE to enable sustainable lunch time clubs through the rest of the year.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Office lists of participants.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£800 for new playtime equipment</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568298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225460553"/>
              </p:ext>
            </p:extLst>
          </p:nvPr>
        </p:nvGraphicFramePr>
        <p:xfrm>
          <a:off x="294842" y="694098"/>
          <a:ext cx="5530128" cy="353568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have a broader experience of a range of sports and activities at all key stages.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worked hard on the PE curriculum to make a strong 3 year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We have put in place some new sports and have looked at the timetabling and when would be the best time to learn about different sports.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asked the children their opinions on different sports and the PE curriculum and they told us their </a:t>
                      </a:r>
                      <a:r>
                        <a:rPr lang="en-US" sz="600" dirty="0" err="1">
                          <a:solidFill>
                            <a:schemeClr val="tx1"/>
                          </a:solidFill>
                          <a:latin typeface="Calibri" panose="020F0502020204030204" pitchFamily="34" charset="0"/>
                          <a:cs typeface="Calibri" panose="020F0502020204030204" pitchFamily="34" charset="0"/>
                        </a:rPr>
                        <a:t>favourite</a:t>
                      </a:r>
                      <a:r>
                        <a:rPr lang="en-US" sz="600" dirty="0">
                          <a:solidFill>
                            <a:schemeClr val="tx1"/>
                          </a:solidFill>
                          <a:latin typeface="Calibri" panose="020F0502020204030204" pitchFamily="34" charset="0"/>
                          <a:cs typeface="Calibri" panose="020F0502020204030204" pitchFamily="34" charset="0"/>
                        </a:rPr>
                        <a:t> sports and ones they would like to try.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designed the curriculum around the facilities they have.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High levels of engagement throughout the year.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Improvements in basic skills which cross over and were repeated in sports throughout the year in order to recall and recap on skills and develop them further.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An in crease in participation rates at local clubs when we have completed these sports during lesson time.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 to see whether they are engaged in the curriculum.</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Improvements in attainment through the year.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children engaged in a full and rewarding curriculum. They have been on Tennis trips, OAA visits to the local area and engaged in new sports such as Handball.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repeated similar sports through the year to further develop their skills and have seen a rise in the number of children who, after repeating the sport have improved to WA from WTS. </a:t>
                      </a: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curriculum will need to change next year as the class age groups have changed. Tchoukball </a:t>
                      </a:r>
                      <a:r>
                        <a:rPr lang="en-US" sz="600" dirty="0" err="1">
                          <a:solidFill>
                            <a:schemeClr val="tx1"/>
                          </a:solidFill>
                          <a:latin typeface="Calibri" panose="020F0502020204030204" pitchFamily="34" charset="0"/>
                          <a:cs typeface="Calibri" panose="020F0502020204030204" pitchFamily="34" charset="0"/>
                        </a:rPr>
                        <a:t>trampets</a:t>
                      </a:r>
                      <a:r>
                        <a:rPr lang="en-US" sz="600" dirty="0">
                          <a:solidFill>
                            <a:schemeClr val="tx1"/>
                          </a:solidFill>
                          <a:latin typeface="Calibri" panose="020F0502020204030204" pitchFamily="34" charset="0"/>
                          <a:cs typeface="Calibri" panose="020F0502020204030204" pitchFamily="34" charset="0"/>
                        </a:rPr>
                        <a:t> have been purchased so that the sport can be introduced next year and we are looking at putting paddleball into the curriculum.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curriculum plan with cycle A, B and C has been mapped and circulated on the staff </a:t>
                      </a:r>
                      <a:r>
                        <a:rPr lang="en-US" sz="600" dirty="0" err="1">
                          <a:solidFill>
                            <a:schemeClr val="tx1"/>
                          </a:solidFill>
                          <a:latin typeface="Calibri" panose="020F0502020204030204" pitchFamily="34" charset="0"/>
                          <a:cs typeface="Calibri" panose="020F0502020204030204" pitchFamily="34" charset="0"/>
                        </a:rPr>
                        <a:t>sharepoint</a:t>
                      </a:r>
                      <a:r>
                        <a:rPr lang="en-US" sz="600" dirty="0">
                          <a:solidFill>
                            <a:schemeClr val="tx1"/>
                          </a:solidFill>
                          <a:latin typeface="Calibri" panose="020F0502020204030204" pitchFamily="34" charset="0"/>
                          <a:cs typeface="Calibri" panose="020F0502020204030204" pitchFamily="34" charset="0"/>
                        </a:rPr>
                        <a:t>. This will now change for 2026/27.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£1000 for new curriculum equipment/CPD.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1947942993"/>
              </p:ext>
            </p:extLst>
          </p:nvPr>
        </p:nvGraphicFramePr>
        <p:xfrm>
          <a:off x="294842" y="694098"/>
          <a:ext cx="5530128" cy="33299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meet the active 60 target with all children having the opportunity to be active during play times. To promote clubs in the local area to further the active 60 target and make sure it is 7 days per week.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in Y4, 5 and 6 will be encouraged to run active play sessions at breaks and lunch times using the play shed equipment.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involved in choosing the playtime equipment we order to make sure we are buying equipment the children will enjoy and be engaged in.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see an increase in the amount of children engaging in active play during break 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order equipment suggested by the children during pupil voice.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an increase in children participating in active play during play times. The Y5/6 leaders have a full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and new and exciting equipment has further inspired the children to get active.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let parents know about local sports clubs which offer child places and know that these are well attended by our children.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These changes are continuous and are regularly adapting and changing with the purchase of new equipment, the uptake of play leaders and the inspirational activities on offer to all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It is also weather dependent as during wetter weeks, children are in the school hall which is considerably smaller.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Excel spreadsheet with the clubs attended by children outside of school.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£800 for new playtime equipment.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3307350686"/>
              </p:ext>
            </p:extLst>
          </p:nvPr>
        </p:nvGraphicFramePr>
        <p:xfrm>
          <a:off x="294842" y="694098"/>
          <a:ext cx="5530128" cy="34442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increase the confidence, knowledge and skills of all staff in teaching sport and PE. For staff to be able to competently use the PE planning site to further enhance their teaching.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improve assessment in PE to give accurate assessment of where children are in each different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take part in a CPD session with Elizabeth through Primary PE Planning.</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then hold a CPD session for staff on the use of the PPP website.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All staff will have their own password access to the site.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New assessment documents will be created to support and guide staff when assessing the children in each sport.</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increased confidence in staff when delivering PE.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More detailed assessment of the strengths and areas for improvement for each child. More consistency in the assessment of PE.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will be recorded on the individual sports sheets and filed for future reference.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Due to time commitments and a busy staff training calendar we have not been able to provide the CPD to staff as yet.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Some staff are watching videos on the PE planning site and feedback has been supportive.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Since doing a CPD session with Elizabeth I have re-written our assessment sheets for the end of a unit of work  and feel confident with monitoring moving forwards.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Hopefully we can keep paying the subscription moving forwards and give the staff their CPD session on how to use the site.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use the site to develop a new Paddleball and leadership unit of work.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sheets are complete and are to be rolled out at the end of each PE unit next year so that detailed monitoring of assessment in PE can </a:t>
                      </a:r>
                      <a:r>
                        <a:rPr lang="en-US" sz="600">
                          <a:solidFill>
                            <a:schemeClr val="tx1"/>
                          </a:solidFill>
                          <a:latin typeface="Calibri" panose="020F0502020204030204" pitchFamily="34" charset="0"/>
                          <a:cs typeface="Calibri" panose="020F0502020204030204" pitchFamily="34" charset="0"/>
                        </a:rPr>
                        <a:t>take place</a:t>
                      </a:r>
                      <a:r>
                        <a:rPr lang="en-US" sz="600" dirty="0">
                          <a:solidFill>
                            <a:schemeClr val="tx1"/>
                          </a:solidFill>
                          <a:latin typeface="Calibri" panose="020F0502020204030204" pitchFamily="34" charset="0"/>
                          <a:cs typeface="Calibri" panose="020F0502020204030204" pitchFamily="34" charset="0"/>
                        </a:rPr>
                        <a: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£450 per year</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253851263"/>
              </p:ext>
            </p:extLst>
          </p:nvPr>
        </p:nvGraphicFramePr>
        <p:xfrm>
          <a:off x="294842" y="694098"/>
          <a:ext cx="5530128" cy="36042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provide top-up swimming lessons for the children not meeting the national curriculum standards in swimming and water safety after the Autumn term of core swimming lessons.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Top-up lessons will be available for any children not meeting the swimming and water safety standards once their term of swimming lessons is complete.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use the PE premium money to meet these extra lesson costs which includes the cost of travel.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a 100% pass rate in our swimming and water safety curriculum requirements.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will be recorded on the swimming teacher’s attainment sheet and kept as a record in the school office.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8549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At the end of Y6 80% of children have met the standards in water rescue and through a range of strokes.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At the beginning of the year 60% of children in Y6 could not swim and to get to 80% is a very big achievement.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one child who has not yet made these standards has improved in confidence and competence and has gone from a non-swimmer to being able to swim a width unaided which is </a:t>
                      </a:r>
                      <a:r>
                        <a:rPr lang="en-US" sz="600">
                          <a:solidFill>
                            <a:schemeClr val="tx1"/>
                          </a:solidFill>
                          <a:latin typeface="Calibri" panose="020F0502020204030204" pitchFamily="34" charset="0"/>
                          <a:cs typeface="Calibri" panose="020F0502020204030204" pitchFamily="34" charset="0"/>
                        </a:rPr>
                        <a:t>a fantastic achievement</a:t>
                      </a:r>
                      <a:r>
                        <a:rPr lang="en-US" sz="600" dirty="0">
                          <a:solidFill>
                            <a:schemeClr val="tx1"/>
                          </a:solidFill>
                          <a:latin typeface="Calibri" panose="020F0502020204030204" pitchFamily="34" charset="0"/>
                          <a:cs typeface="Calibri" panose="020F0502020204030204" pitchFamily="34" charset="0"/>
                        </a:rPr>
                        <a:t>.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school are committed to meeting the requirements for all children and will continue to offer top-up lessons to children not meeting the requirements.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Swimming assessment reports which are filed in the school office.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£2000 top-up swimming lessons and transport.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467233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1199111965"/>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meters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All children met the standard for the swimming assessment. With 100% pass rate.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in this Y6 cohort can competently swim using the different strokes. 100% pass rate.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are competent in water rescue and safety. 100% pass rate.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1886812353"/>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We engaged in communications with Elizabeth who is the founder of Primary PE Planning. She was able to sign our school up to their PE planning </a:t>
                      </a:r>
                      <a:r>
                        <a:rPr lang="en-US" sz="700" dirty="0" err="1">
                          <a:latin typeface="Calibri" panose="020F0502020204030204" pitchFamily="34" charset="0"/>
                          <a:cs typeface="Calibri" panose="020F0502020204030204" pitchFamily="34" charset="0"/>
                        </a:rPr>
                        <a:t>programme</a:t>
                      </a:r>
                      <a:r>
                        <a:rPr lang="en-US" sz="700" dirty="0">
                          <a:latin typeface="Calibri" panose="020F0502020204030204" pitchFamily="34" charset="0"/>
                          <a:cs typeface="Calibri" panose="020F0502020204030204" pitchFamily="34" charset="0"/>
                        </a:rPr>
                        <a:t> where staff could access resources and video CPD to support teaching.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The staff using the site are happy with the material and content.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have been unable to hold a CPD session to staff on how to use the website so not all staff are using the site.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were engaged in 2 hours of high quality PE with one lesson per week, one of which was being taught by a PE specialist.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had sports leaders and play shed monitors who made sure that active playtimes were regularly taking place.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wet winter meant that many of the playtimes were indoors leading to less active play.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118405109"/>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House competitions were run on a half termly basis with children of different ages coming together and working alongside each other in a competitive and friendly environment.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There were opportunities for Y6 and 5 to take on leadership roles during these house competitions.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end of the year saw no inter house competitions take place as one of the PE leads was off with a shoulder injury.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review of the current long term plan meant that changes were made to some of the sports being delivered to cater for current trends. Children participated in Handball and Badminton which were new to the school. Student voice showed 100% of children enjoyed participating in these.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popular for all the children and having sports running alongside televised competitions was a very successful, engaging children further.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paid into the North Craven cluster sports events and were able to take part in the majority of the events.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were able to compete in 7/9 competitions shown in our excel spreadsheet.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Some of the competitions were rained off and the reserve date was not suitable for us to take part. Some of the competitions also clashed with other Federation events.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650081130"/>
              </p:ext>
            </p:extLst>
          </p:nvPr>
        </p:nvGraphicFramePr>
        <p:xfrm>
          <a:off x="304799" y="633397"/>
          <a:ext cx="5530128" cy="2968455"/>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347175">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6. </a:t>
                      </a:r>
                      <a:r>
                        <a:rPr lang="en-US" sz="700" b="0" dirty="0">
                          <a:effectLst/>
                          <a:latin typeface="Calibri" panose="020F0502020204030204" pitchFamily="34" charset="0"/>
                          <a:cs typeface="Calibri" panose="020F0502020204030204" pitchFamily="34" charset="0"/>
                        </a:rPr>
                        <a:t>We were able to raise the profile of OAA in the school by all of our children accessing one OAA day during the year. </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94% of the children participated in one OAA day.</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100% of the children that participated said they would love to do something similar again.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Some children were away due to illness and holidays and so missed out on their OAA day.</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7. </a:t>
                      </a:r>
                      <a:r>
                        <a:rPr lang="en-US" sz="700" b="0" dirty="0">
                          <a:effectLst/>
                          <a:latin typeface="Calibri" panose="020F0502020204030204" pitchFamily="34" charset="0"/>
                          <a:cs typeface="Calibri" panose="020F0502020204030204" pitchFamily="34" charset="0"/>
                        </a:rPr>
                        <a:t>Offering an enhanced KS1 curriculum. </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Children were able to develop gross motor skills and problem solving using the items purchased such as the blocks.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KS2 children also used the blocks and stepping stones during play 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They have been well used and the only negative would be that if we had more, they would use more!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8. </a:t>
                      </a:r>
                      <a:r>
                        <a:rPr lang="en-US" sz="700" dirty="0">
                          <a:effectLst/>
                          <a:latin typeface="Calibri" panose="020F0502020204030204" pitchFamily="34" charset="0"/>
                          <a:cs typeface="Calibri" panose="020F0502020204030204" pitchFamily="34" charset="0"/>
                        </a:rPr>
                        <a:t>Social curriculum for SEND</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Children with SEND have used the </a:t>
                      </a:r>
                      <a:r>
                        <a:rPr lang="en-US" sz="700" dirty="0" err="1">
                          <a:latin typeface="Calibri" panose="020F0502020204030204" pitchFamily="34" charset="0"/>
                          <a:cs typeface="Calibri" panose="020F0502020204030204" pitchFamily="34" charset="0"/>
                        </a:rPr>
                        <a:t>trampets</a:t>
                      </a:r>
                      <a:r>
                        <a:rPr lang="en-US" sz="700" dirty="0">
                          <a:latin typeface="Calibri" panose="020F0502020204030204" pitchFamily="34" charset="0"/>
                          <a:cs typeface="Calibri" panose="020F0502020204030204" pitchFamily="34" charset="0"/>
                        </a:rPr>
                        <a:t> and the fidget toys have been well used during the indoor lessons.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Staff have said that the </a:t>
                      </a:r>
                      <a:r>
                        <a:rPr lang="en-US" sz="700" dirty="0" err="1">
                          <a:latin typeface="Calibri" panose="020F0502020204030204" pitchFamily="34" charset="0"/>
                          <a:cs typeface="Calibri" panose="020F0502020204030204" pitchFamily="34" charset="0"/>
                        </a:rPr>
                        <a:t>trampets</a:t>
                      </a:r>
                      <a:r>
                        <a:rPr lang="en-US" sz="700" dirty="0">
                          <a:latin typeface="Calibri" panose="020F0502020204030204" pitchFamily="34" charset="0"/>
                          <a:cs typeface="Calibri" panose="020F0502020204030204" pitchFamily="34" charset="0"/>
                        </a:rPr>
                        <a:t> have been successful with some of their children whilst others have responded well to the fidgets.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a:t>
                      </a:r>
                      <a:r>
                        <a:rPr lang="en-US" sz="700" dirty="0" err="1">
                          <a:latin typeface="Calibri" panose="020F0502020204030204" pitchFamily="34" charset="0"/>
                          <a:cs typeface="Calibri" panose="020F0502020204030204" pitchFamily="34" charset="0"/>
                        </a:rPr>
                        <a:t>trampets</a:t>
                      </a:r>
                      <a:r>
                        <a:rPr lang="en-US" sz="700" dirty="0">
                          <a:latin typeface="Calibri" panose="020F0502020204030204" pitchFamily="34" charset="0"/>
                          <a:cs typeface="Calibri" panose="020F0502020204030204" pitchFamily="34" charset="0"/>
                        </a:rPr>
                        <a:t> need supervision which makes it difficult as they are based outside.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1385323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559158786"/>
              </p:ext>
            </p:extLst>
          </p:nvPr>
        </p:nvGraphicFramePr>
        <p:xfrm>
          <a:off x="294842" y="2169164"/>
          <a:ext cx="5530128" cy="210076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meters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To continue to provide high quality swimming opportunities for a full term with Y4/5/6 swimming at the beginning of the academic year. We can then monitor who may not meet the standards and provide top-up sessions throughout the year.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At the end of Y5 40% of children could a range of swim strokes effectively.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At the end of Y5 40% of children could a range of swim strokes effectively.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340550144"/>
              </p:ext>
            </p:extLst>
          </p:nvPr>
        </p:nvGraphicFramePr>
        <p:xfrm>
          <a:off x="206734" y="684701"/>
          <a:ext cx="5715489" cy="3273711"/>
        </p:xfrm>
        <a:graphic>
          <a:graphicData uri="http://schemas.openxmlformats.org/drawingml/2006/table">
            <a:tbl>
              <a:tblPr firstRow="1" bandRow="1">
                <a:tableStyleId>{5C22544A-7EE6-4342-B048-85BDC9FD1C3A}</a:tableStyleId>
              </a:tblPr>
              <a:tblGrid>
                <a:gridCol w="1326438">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47847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kern="1200" dirty="0">
                          <a:solidFill>
                            <a:schemeClr val="dk1"/>
                          </a:solidFill>
                          <a:effectLst/>
                          <a:latin typeface="+mn-lt"/>
                          <a:ea typeface="+mn-ea"/>
                          <a:cs typeface="+mn-cs"/>
                        </a:rPr>
                        <a:t>To ensure 100% of Y6 can swim competently on leaving in July. </a:t>
                      </a:r>
                      <a:endParaRPr lang="en-GB" sz="7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national standard for swimming and water safety.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swimming standards at Y6</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The swimming teachers provided the assessment document stating that all children were competent in swimming and personal survival. These are filed in the school office for future use.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462273">
                <a:tc>
                  <a:txBody>
                    <a:bodyPr/>
                    <a:lstStyle/>
                    <a:p>
                      <a:r>
                        <a:rPr lang="en-US" sz="600" kern="1200" dirty="0">
                          <a:solidFill>
                            <a:schemeClr val="dk1"/>
                          </a:solidFill>
                          <a:effectLst/>
                          <a:latin typeface="+mn-lt"/>
                          <a:ea typeface="+mn-ea"/>
                          <a:cs typeface="+mn-cs"/>
                        </a:rPr>
                        <a:t>To enhance the PE curriculum through OAA experiences.</a:t>
                      </a:r>
                      <a:endParaRPr lang="en-GB" sz="600" kern="1200" dirty="0">
                        <a:solidFill>
                          <a:schemeClr val="dk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give new and exciting challenges to create resilience and determination in our local area.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teach the children about important landmarks in the local area.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voice came back that 100% of all children enjoyed their OAA experiences.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96% of children in the school took part in an OAA activity this academic year.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r>
                        <a:rPr lang="en-US" sz="600" kern="1200" dirty="0">
                          <a:solidFill>
                            <a:schemeClr val="dk1"/>
                          </a:solidFill>
                          <a:effectLst/>
                          <a:latin typeface="+mn-lt"/>
                          <a:ea typeface="+mn-ea"/>
                          <a:cs typeface="+mn-cs"/>
                        </a:rPr>
                        <a:t> Ensure active playtimes to meet the 60 minute expectations.</a:t>
                      </a:r>
                      <a:endParaRPr lang="en-GB" sz="600" kern="1200" dirty="0">
                        <a:solidFill>
                          <a:schemeClr val="dk1"/>
                        </a:solidFill>
                        <a:effectLst/>
                        <a:latin typeface="+mn-lt"/>
                        <a:ea typeface="+mn-ea"/>
                        <a:cs typeface="+mn-cs"/>
                      </a:endParaRPr>
                    </a:p>
                    <a:p>
                      <a:r>
                        <a:rPr lang="en-US" sz="900" kern="1200" dirty="0">
                          <a:solidFill>
                            <a:schemeClr val="dk1"/>
                          </a:solidFill>
                          <a:effectLst/>
                          <a:latin typeface="+mn-lt"/>
                          <a:ea typeface="+mn-ea"/>
                          <a:cs typeface="+mn-cs"/>
                        </a:rPr>
                        <a:t>  </a:t>
                      </a:r>
                      <a:endParaRPr lang="en-GB" sz="9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national standard of 60 active minutes per day.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Playtime staff had noted an increased number of children involved in active playtimes.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latin typeface="Calibri" panose="020F0502020204030204" pitchFamily="34" charset="0"/>
                          <a:cs typeface="Calibri" panose="020F0502020204030204" pitchFamily="34" charset="0"/>
                        </a:rPr>
                        <a:t>To increase the range of extra curricular activities on offer after school. </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competitive sports target and to broaden the range of sports opportunities on offer to the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Registers were taken during after school clubs and kept for records in the school office.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665151454"/>
              </p:ext>
            </p:extLst>
          </p:nvPr>
        </p:nvGraphicFramePr>
        <p:xfrm>
          <a:off x="197588" y="684701"/>
          <a:ext cx="5724635" cy="3346324"/>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818281">
                <a:tc>
                  <a:txBody>
                    <a:bodyPr/>
                    <a:lstStyle/>
                    <a:p>
                      <a:endParaRPr lang="en-GB" sz="600" kern="1200" dirty="0">
                        <a:solidFill>
                          <a:schemeClr val="dk1"/>
                        </a:solidFill>
                        <a:effectLst/>
                        <a:latin typeface="+mn-lt"/>
                        <a:ea typeface="+mn-ea"/>
                        <a:cs typeface="+mn-cs"/>
                      </a:endParaRPr>
                    </a:p>
                    <a:p>
                      <a:r>
                        <a:rPr lang="en-US" sz="600" kern="1200" dirty="0">
                          <a:solidFill>
                            <a:schemeClr val="dk1"/>
                          </a:solidFill>
                          <a:effectLst/>
                          <a:latin typeface="+mn-lt"/>
                          <a:ea typeface="+mn-ea"/>
                          <a:cs typeface="+mn-cs"/>
                        </a:rPr>
                        <a:t>To offer a broader range of extra-curricular sporting opportunities. </a:t>
                      </a:r>
                      <a:endParaRPr lang="en-GB" sz="6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enhance the curriculum further by extending the opportunities for the children.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This was not achieved due to funding coming from a trust to pay for extra – curricular provision.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52851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Social circuits for SEND.</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enhance their current provision od exercise and ability to meet the 60 active minutes target.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be used to help focus and concentration during learning in the classroom.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Teachers have said that they have noticed an increased focus time when using the social circuits equipment during lesson time.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kern="1200" dirty="0">
                          <a:solidFill>
                            <a:schemeClr val="dk1"/>
                          </a:solidFill>
                          <a:effectLst/>
                          <a:latin typeface="+mn-lt"/>
                          <a:ea typeface="+mn-ea"/>
                          <a:cs typeface="+mn-cs"/>
                        </a:rPr>
                        <a:t>To enhance the provision at KS1 to develop gross motor learning through active play. </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By supporting the development of gross motor skills at KS1 they are being given the basic fundamentals to improve the basics needed in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The equipment has allowed children to further develop their balancing, jumping, hopping, running and co-ordination skills.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It has allowed them to participate in more frequent outdoor play.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r h="621253">
                <a:tc>
                  <a:txBody>
                    <a:bodyPr/>
                    <a:lstStyle/>
                    <a:p>
                      <a:r>
                        <a:rPr lang="en-US" sz="600" kern="1200" dirty="0">
                          <a:solidFill>
                            <a:schemeClr val="dk1"/>
                          </a:solidFill>
                          <a:effectLst/>
                          <a:latin typeface="+mn-lt"/>
                          <a:ea typeface="+mn-ea"/>
                          <a:cs typeface="+mn-cs"/>
                        </a:rPr>
                        <a:t>To enhance staff competence and confidence through CPD.</a:t>
                      </a:r>
                      <a:endParaRPr lang="en-GB" sz="6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make sure all children are receiving two hours of high quality PE each week.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confidence, knowledge and skills of all staff in teaching PE and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have not fully received their CPD due to time limitations during staff training. This is still to be fully implemented.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19498501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9515</TotalTime>
  <Words>5456</Words>
  <Application>Microsoft Office PowerPoint</Application>
  <PresentationFormat>Custom</PresentationFormat>
  <Paragraphs>577</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Becky Mercer</cp:lastModifiedBy>
  <cp:revision>94</cp:revision>
  <dcterms:created xsi:type="dcterms:W3CDTF">2025-10-08T18:09:30Z</dcterms:created>
  <dcterms:modified xsi:type="dcterms:W3CDTF">2026-07-16T12:18:35Z</dcterms:modified>
</cp:coreProperties>
</file>