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2" r:id="rId5"/>
    <p:sldId id="264" r:id="rId6"/>
    <p:sldId id="281" r:id="rId7"/>
    <p:sldId id="260" r:id="rId8"/>
    <p:sldId id="265" r:id="rId9"/>
    <p:sldId id="278" r:id="rId10"/>
    <p:sldId id="261" r:id="rId11"/>
    <p:sldId id="273" r:id="rId12"/>
    <p:sldId id="270" r:id="rId13"/>
    <p:sldId id="277" r:id="rId14"/>
    <p:sldId id="279" r:id="rId15"/>
    <p:sldId id="276" r:id="rId16"/>
    <p:sldId id="275" r:id="rId17"/>
    <p:sldId id="274" r:id="rId18"/>
    <p:sldId id="280" r:id="rId19"/>
    <p:sldId id="266" r:id="rId20"/>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86"/>
    <p:restoredTop sz="94676"/>
  </p:normalViewPr>
  <p:slideViewPr>
    <p:cSldViewPr snapToGrid="0">
      <p:cViewPr>
        <p:scale>
          <a:sx n="110" d="100"/>
          <a:sy n="110" d="100"/>
        </p:scale>
        <p:origin x="7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7/9/2026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3654041412"/>
              </p:ext>
            </p:extLst>
          </p:nvPr>
        </p:nvGraphicFramePr>
        <p:xfrm>
          <a:off x="294842" y="839137"/>
          <a:ext cx="5530128" cy="32537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 girls and disadvantaged.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6" name="TextBox 5">
            <a:extLst>
              <a:ext uri="{FF2B5EF4-FFF2-40B4-BE49-F238E27FC236}">
                <a16:creationId xmlns:a16="http://schemas.microsoft.com/office/drawing/2014/main"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1123925698"/>
              </p:ext>
            </p:extLst>
          </p:nvPr>
        </p:nvGraphicFramePr>
        <p:xfrm>
          <a:off x="294842" y="441008"/>
          <a:ext cx="5530128" cy="37871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255862">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give challenging OAA opportunities to each year group in the school. To invest in taking children to local landmarks and allowing them the opportunity, clubs and activities on offer in our locality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PE lead to consult with a local outdoor pursuits expert and decide which age range will do what type of activity.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It is decided that: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R + Y1 – 1 day Forest Schools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Y1 – Rock scrambling and navigation with a walk</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Y2 - Caving and climbing</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Y3 – Rock scrambling, map reading and problem solving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Y4 – Mountain walk (Pen-Y-Ghent)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Y5 – Mountain walk (Ingleborough)</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Y6 – Mountain walk (</a:t>
                      </a:r>
                      <a:r>
                        <a:rPr lang="en-US" sz="600" dirty="0" err="1">
                          <a:solidFill>
                            <a:schemeClr val="tx1"/>
                          </a:solidFill>
                          <a:latin typeface="Calibri" panose="020F0502020204030204" pitchFamily="34" charset="0"/>
                          <a:cs typeface="Calibri" panose="020F0502020204030204" pitchFamily="34" charset="0"/>
                        </a:rPr>
                        <a:t>Whernside</a:t>
                      </a:r>
                      <a:r>
                        <a:rPr lang="en-US" sz="600" dirty="0">
                          <a:solidFill>
                            <a:schemeClr val="tx1"/>
                          </a:solidFill>
                          <a:latin typeface="Calibri" panose="020F0502020204030204" pitchFamily="34" charset="0"/>
                          <a:cs typeface="Calibri" panose="020F0502020204030204" pitchFamily="34" charset="0"/>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children challenging themselves in their local area to overcome problems, anxieties and to show determination and resilience to complete the day.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some children join local activity </a:t>
                      </a:r>
                      <a:r>
                        <a:rPr lang="en-US" sz="600" dirty="0" err="1">
                          <a:solidFill>
                            <a:schemeClr val="tx1"/>
                          </a:solidFill>
                          <a:latin typeface="Calibri" panose="020F0502020204030204" pitchFamily="34" charset="0"/>
                          <a:cs typeface="Calibri" panose="020F0502020204030204" pitchFamily="34" charset="0"/>
                        </a:rPr>
                        <a:t>centres</a:t>
                      </a:r>
                      <a:r>
                        <a:rPr lang="en-US" sz="600" dirty="0">
                          <a:solidFill>
                            <a:schemeClr val="tx1"/>
                          </a:solidFill>
                          <a:latin typeface="Calibri" panose="020F0502020204030204" pitchFamily="34" charset="0"/>
                          <a:cs typeface="Calibri" panose="020F0502020204030204" pitchFamily="34" charset="0"/>
                        </a:rPr>
                        <a:t> and clubs as a result of the OAA days.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We will monitor student voice after the activities to see what impact the day has had on the children. We will also monitor clubs attended with an excel spreadsheet.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100% of the children have completed a walk up one of the local mountains. Children were able to see the different types of rock found on the mountains, learn about the local geography and the many different caving systems as well as plant species which grow. They have developed in confidence when tackling more difficult challenges and many of them learned that they could walk and sustain walking for a long period of time.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children have become more resilient and know they can achieve a goal if they set their mind on it. Hopefully we can find a way to carry on the OAA provision outside of the school building so that all children can walk all of the three peaks before they leave primary school.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Since participating in the climbing, three more children now attend a local climbing center once per week, two children began eco-club and another three children enjoyed the walk so much that they led their parents up the same route in the month after.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50% of the children in Y6 had never been up </a:t>
                      </a:r>
                      <a:r>
                        <a:rPr lang="en-US" sz="600" dirty="0" err="1">
                          <a:solidFill>
                            <a:schemeClr val="tx1"/>
                          </a:solidFill>
                          <a:latin typeface="Calibri" panose="020F0502020204030204" pitchFamily="34" charset="0"/>
                          <a:cs typeface="Calibri" panose="020F0502020204030204" pitchFamily="34" charset="0"/>
                        </a:rPr>
                        <a:t>Whernside</a:t>
                      </a: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36% of children in Y5 had never been up Ingleborough</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40% of Y4 children had never been up Pen-Y-Ghent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Only one of the children in Y2 had been caving before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Only 2 of the Y2 children had climbed outdoors before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£400 per trip</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 £2374</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1344631932"/>
              </p:ext>
            </p:extLst>
          </p:nvPr>
        </p:nvGraphicFramePr>
        <p:xfrm>
          <a:off x="294842" y="694098"/>
          <a:ext cx="5530128" cy="36042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Provide in-school opportunities for children to participate in regular competitive sports and activities and to be able to challenge themselves and others.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make sure all children have access to competitive sport and at KS2, to have this opportunity against other schools.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take part in half termly inter house competitions during PE where all children will compete.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Y5 and 6 will also have the opportunity to host and lead the competitions for the youngest children.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During the school year, every child in KS2 will have the opportunity to represent the school in at least one inter-schools competition.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the enjoyment and desire to take part in competitive sport through each child. We would like to see natural leaders take control of competitions and events and allow children to experience different ways of being involved in competitive sports; from a player to a coach/tactician, a referee or umpire to an organizer planning the competitions.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would like children in the leading role to take this on further at Secondary school and become a Sports Leader.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have a PE tracker to monitor what the children have taken part in.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had a robust inter house competitions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taking place on a half termly basis which has seen children thrive and develop through competitive sport. They have learned to play, lead, referee, </a:t>
                      </a:r>
                      <a:r>
                        <a:rPr lang="en-US" sz="600" dirty="0" err="1">
                          <a:solidFill>
                            <a:schemeClr val="tx1"/>
                          </a:solidFill>
                          <a:latin typeface="Calibri" panose="020F0502020204030204" pitchFamily="34" charset="0"/>
                          <a:cs typeface="Calibri" panose="020F0502020204030204" pitchFamily="34" charset="0"/>
                        </a:rPr>
                        <a:t>organise</a:t>
                      </a:r>
                      <a:r>
                        <a:rPr lang="en-US" sz="600" dirty="0">
                          <a:solidFill>
                            <a:schemeClr val="tx1"/>
                          </a:solidFill>
                          <a:latin typeface="Calibri" panose="020F0502020204030204" pitchFamily="34" charset="0"/>
                          <a:cs typeface="Calibri" panose="020F0502020204030204" pitchFamily="34" charset="0"/>
                        </a:rPr>
                        <a:t> and run competitions. 100% of KS1 children have taken part in at lease 5 inter house competitions this academic year and 100% of KS2 have competed in at least 6 inter house competitions.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Competition is now embedded during lesson time and is participated in at inter house level at the end of every half term as well as Sports Day, Athletics Field events competition and races within swimming lessons.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Excel spreadsheet to record each child’s participation in house events and competitions.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MTP’s that have competition factored in to many of the lessens each half term.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2200707204"/>
              </p:ext>
            </p:extLst>
          </p:nvPr>
        </p:nvGraphicFramePr>
        <p:xfrm>
          <a:off x="294842" y="694098"/>
          <a:ext cx="5530128" cy="345948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Provision of lunch time sports clubs to engage children and to raise the profile of sport across the school.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This will be for both key stages and open to boys and girls.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Opening two playgrounds at lunch times and breaks to aid and increase sporting activities taking place.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be provided with a variety of lunch time clubs during the school year. These will be run by the Y6 leaders and will have new equipment provided when required.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Y6 children will provide a lunch time club on a </a:t>
                      </a:r>
                      <a:r>
                        <a:rPr lang="en-US" sz="600" dirty="0" err="1">
                          <a:solidFill>
                            <a:schemeClr val="tx1"/>
                          </a:solidFill>
                          <a:latin typeface="Calibri" panose="020F0502020204030204" pitchFamily="34" charset="0"/>
                          <a:cs typeface="Calibri" panose="020F0502020204030204" pitchFamily="34" charset="0"/>
                        </a:rPr>
                        <a:t>rota</a:t>
                      </a:r>
                      <a:r>
                        <a:rPr lang="en-US" sz="600" dirty="0">
                          <a:solidFill>
                            <a:schemeClr val="tx1"/>
                          </a:solidFill>
                          <a:latin typeface="Calibri" panose="020F0502020204030204" pitchFamily="34" charset="0"/>
                          <a:cs typeface="Calibri" panose="020F0502020204030204" pitchFamily="34" charset="0"/>
                        </a:rPr>
                        <a:t> basis.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Having another MDS employed to watch over one playground.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many of the younger children take the opportunity to participate in these lunch time active clubs. This will in turn allow </a:t>
                      </a:r>
                      <a:r>
                        <a:rPr lang="en-US" sz="600" dirty="0" err="1">
                          <a:solidFill>
                            <a:schemeClr val="tx1"/>
                          </a:solidFill>
                          <a:latin typeface="Calibri" panose="020F0502020204030204" pitchFamily="34" charset="0"/>
                          <a:cs typeface="Calibri" panose="020F0502020204030204" pitchFamily="34" charset="0"/>
                        </a:rPr>
                        <a:t>Gigglerswick</a:t>
                      </a:r>
                      <a:r>
                        <a:rPr lang="en-US" sz="600" dirty="0">
                          <a:solidFill>
                            <a:schemeClr val="tx1"/>
                          </a:solidFill>
                          <a:latin typeface="Calibri" panose="020F0502020204030204" pitchFamily="34" charset="0"/>
                          <a:cs typeface="Calibri" panose="020F0502020204030204" pitchFamily="34" charset="0"/>
                        </a:rPr>
                        <a:t> to meet the active 60 target.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keep lists of which lower KS children have taken part in which clubs.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Monitoring by MDS to see whether the clubs are working and have increased the uptake of participating children.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100% of children in KS1 and 2 have participated in at least one lunch time club run by a Y6 leader.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Playtime activities led by Y6 have seen an increase in children active playtimes allowing us to reach our 60 active minutes goal.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continue to train Y6 in leading </a:t>
                      </a:r>
                      <a:r>
                        <a:rPr lang="en-US" sz="600" dirty="0" err="1">
                          <a:solidFill>
                            <a:schemeClr val="tx1"/>
                          </a:solidFill>
                          <a:latin typeface="Calibri" panose="020F0502020204030204" pitchFamily="34" charset="0"/>
                          <a:cs typeface="Calibri" panose="020F0502020204030204" pitchFamily="34" charset="0"/>
                        </a:rPr>
                        <a:t>organised</a:t>
                      </a:r>
                      <a:r>
                        <a:rPr lang="en-US" sz="600" dirty="0">
                          <a:solidFill>
                            <a:schemeClr val="tx1"/>
                          </a:solidFill>
                          <a:latin typeface="Calibri" panose="020F0502020204030204" pitchFamily="34" charset="0"/>
                          <a:cs typeface="Calibri" panose="020F0502020204030204" pitchFamily="34" charset="0"/>
                        </a:rPr>
                        <a:t> lunch time clubs and to maintain a full and exciting playtime equipment shed. We would like to run a leadership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in the first half term at </a:t>
                      </a:r>
                      <a:r>
                        <a:rPr lang="en-US" sz="600" dirty="0" err="1">
                          <a:solidFill>
                            <a:schemeClr val="tx1"/>
                          </a:solidFill>
                          <a:latin typeface="Calibri" panose="020F0502020204030204" pitchFamily="34" charset="0"/>
                          <a:cs typeface="Calibri" panose="020F0502020204030204" pitchFamily="34" charset="0"/>
                        </a:rPr>
                        <a:t>Giggleswick</a:t>
                      </a:r>
                      <a:r>
                        <a:rPr lang="en-US" sz="600" dirty="0">
                          <a:solidFill>
                            <a:schemeClr val="tx1"/>
                          </a:solidFill>
                          <a:latin typeface="Calibri" panose="020F0502020204030204" pitchFamily="34" charset="0"/>
                          <a:cs typeface="Calibri" panose="020F0502020204030204" pitchFamily="34" charset="0"/>
                        </a:rPr>
                        <a:t> to train up leaders for the year.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production of a Y6 playground </a:t>
                      </a:r>
                      <a:r>
                        <a:rPr lang="en-US" sz="600" dirty="0" err="1">
                          <a:solidFill>
                            <a:schemeClr val="tx1"/>
                          </a:solidFill>
                          <a:latin typeface="Calibri" panose="020F0502020204030204" pitchFamily="34" charset="0"/>
                          <a:cs typeface="Calibri" panose="020F0502020204030204" pitchFamily="34" charset="0"/>
                        </a:rPr>
                        <a:t>rota</a:t>
                      </a:r>
                      <a:r>
                        <a:rPr lang="en-US" sz="600" dirty="0">
                          <a:solidFill>
                            <a:schemeClr val="tx1"/>
                          </a:solidFill>
                          <a:latin typeface="Calibri" panose="020F0502020204030204" pitchFamily="34" charset="0"/>
                          <a:cs typeface="Calibri" panose="020F0502020204030204" pitchFamily="34" charset="0"/>
                        </a:rPr>
                        <a:t> and constantly updating the play shed.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£700 for new playtime equipment</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568298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1727889386"/>
              </p:ext>
            </p:extLst>
          </p:nvPr>
        </p:nvGraphicFramePr>
        <p:xfrm>
          <a:off x="294842" y="694098"/>
          <a:ext cx="5530128" cy="353568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have a broader experience of a range of sports and activities at all key stages.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worked hard on the PE curriculum to make a strong two and three year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We have put in place some new sports and have looked at the timetabling and when would be the best time to learn about different sports.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asked the children their opinions on different sports and the PE curriculum and they told us their </a:t>
                      </a:r>
                      <a:r>
                        <a:rPr lang="en-US" sz="600" dirty="0" err="1">
                          <a:solidFill>
                            <a:schemeClr val="tx1"/>
                          </a:solidFill>
                          <a:latin typeface="Calibri" panose="020F0502020204030204" pitchFamily="34" charset="0"/>
                          <a:cs typeface="Calibri" panose="020F0502020204030204" pitchFamily="34" charset="0"/>
                        </a:rPr>
                        <a:t>favourite</a:t>
                      </a:r>
                      <a:r>
                        <a:rPr lang="en-US" sz="600" dirty="0">
                          <a:solidFill>
                            <a:schemeClr val="tx1"/>
                          </a:solidFill>
                          <a:latin typeface="Calibri" panose="020F0502020204030204" pitchFamily="34" charset="0"/>
                          <a:cs typeface="Calibri" panose="020F0502020204030204" pitchFamily="34" charset="0"/>
                        </a:rPr>
                        <a:t> sports and ones they would like to try.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designed the curriculum around the facilities they have.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High levels of engagement throughout the year.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Improvements in basic skills which cross over and were repeated in sports throughout the year in order to recall and recap on skills and develop them further.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voice to see whether they are engaged in the curriculum.</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Improvements in attainment through the year.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seen children engaged in a full and rewarding curriculum. They have been on Tennis trips, OAA visits to the local area and engaged in new sports such as Handball.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repeated similar sports through the year to further develop their skills and have seen a rise in the number of children who, after repeating the sport have improved to WA from WTS. </a:t>
                      </a: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curriculum will change this year to </a:t>
                      </a:r>
                      <a:r>
                        <a:rPr lang="en-US" sz="600" dirty="0" err="1">
                          <a:solidFill>
                            <a:schemeClr val="tx1"/>
                          </a:solidFill>
                          <a:latin typeface="Calibri" panose="020F0502020204030204" pitchFamily="34" charset="0"/>
                          <a:cs typeface="Calibri" panose="020F0502020204030204" pitchFamily="34" charset="0"/>
                        </a:rPr>
                        <a:t>mould</a:t>
                      </a:r>
                      <a:r>
                        <a:rPr lang="en-US" sz="600" dirty="0">
                          <a:solidFill>
                            <a:schemeClr val="tx1"/>
                          </a:solidFill>
                          <a:latin typeface="Calibri" panose="020F0502020204030204" pitchFamily="34" charset="0"/>
                          <a:cs typeface="Calibri" panose="020F0502020204030204" pitchFamily="34" charset="0"/>
                        </a:rPr>
                        <a:t> to the new class structure and we will continue to implement new sports and curriculum ideas to keep children engaged. Tchoukball </a:t>
                      </a:r>
                      <a:r>
                        <a:rPr lang="en-US" sz="600" dirty="0" err="1">
                          <a:solidFill>
                            <a:schemeClr val="tx1"/>
                          </a:solidFill>
                          <a:latin typeface="Calibri" panose="020F0502020204030204" pitchFamily="34" charset="0"/>
                          <a:cs typeface="Calibri" panose="020F0502020204030204" pitchFamily="34" charset="0"/>
                        </a:rPr>
                        <a:t>trampets</a:t>
                      </a:r>
                      <a:r>
                        <a:rPr lang="en-US" sz="600" dirty="0">
                          <a:solidFill>
                            <a:schemeClr val="tx1"/>
                          </a:solidFill>
                          <a:latin typeface="Calibri" panose="020F0502020204030204" pitchFamily="34" charset="0"/>
                          <a:cs typeface="Calibri" panose="020F0502020204030204" pitchFamily="34" charset="0"/>
                        </a:rPr>
                        <a:t> have been purchased so that the sport can be introduced next year and we would also like to introduce pickleball.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curriculum plan with cycle A, B and C has been mapped and circulated on the staff </a:t>
                      </a:r>
                      <a:r>
                        <a:rPr lang="en-US" sz="600" dirty="0" err="1">
                          <a:solidFill>
                            <a:schemeClr val="tx1"/>
                          </a:solidFill>
                          <a:latin typeface="Calibri" panose="020F0502020204030204" pitchFamily="34" charset="0"/>
                          <a:cs typeface="Calibri" panose="020F0502020204030204" pitchFamily="34" charset="0"/>
                        </a:rPr>
                        <a:t>sharepoint</a:t>
                      </a:r>
                      <a:r>
                        <a:rPr lang="en-US" sz="600" dirty="0">
                          <a:solidFill>
                            <a:schemeClr val="tx1"/>
                          </a:solidFill>
                          <a:latin typeface="Calibri" panose="020F0502020204030204" pitchFamily="34" charset="0"/>
                          <a:cs typeface="Calibri" panose="020F0502020204030204" pitchFamily="34" charset="0"/>
                        </a:rPr>
                        <a:t>.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£700 for new curriculum equipment.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3747158575"/>
              </p:ext>
            </p:extLst>
          </p:nvPr>
        </p:nvGraphicFramePr>
        <p:xfrm>
          <a:off x="294842" y="694098"/>
          <a:ext cx="5530128" cy="351282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meet the active 60 target with all children having the opportunity to be active during play times. To promote clubs in the local area to further the active 60 target and make sure it is 7 days per week.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in Y5 and 6 will be encouraged to run active play sessions at breaks and lunch times using the play shed equipment.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be involved in choosing the playtime equipment we order to make sure we are buying equipment the children will enjoy and be engaged in.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two playgrounds in use now so that it allows children to spend some time in the yard in which they can play active sports games and competitions.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see an increase in the amount of children engaging in active play during break times.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be able to play competitive sports and have more space to play by using both playgrounds.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order equipment suggested by the children during pupil voice.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MDS to give feedback on the activeness of the children in their playgrounds.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seen an increase in children participating in active play during play times. The Y5/6 leaders have a full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and new and exciting equipment has further inspired the children to get active.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let parents know about local sports clubs which offer child places and know that these are well attended by our children.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These changes are continuous and are regularly adapting and changing with the purchase of new equipment, the uptake of play leaders and the inspirational activities on offer to all children.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MDS will continue to open both playgrounds during play times and give children a choice on the sports they wish to take part in.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Excel spreadsheet with the clubs attended by children outside of school.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£700 for new playtime equipment.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807180536"/>
              </p:ext>
            </p:extLst>
          </p:nvPr>
        </p:nvGraphicFramePr>
        <p:xfrm>
          <a:off x="294842" y="694098"/>
          <a:ext cx="5530128" cy="34442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increase the confidence, knowledge and skills of all staff in teaching sport and PE. For staff to be able to competently use the PE planning site to further enhance their teaching.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improve assessment in PE to give accurate assessment of where children are in each different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take part in a CPD session with Elizabeth through Primary PE Planning.</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then hold a CPD session for staff on the use of the PPP website.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New assessment documents will be created to support and guide staff when assessing the children in each sport.</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increased confidence in staff when delivering PE.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More detailed assessment of the strengths and areas for improvement for each child. More consistency in the assessment of PE.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will be recorded on the individual sports sheets and filed for future reference.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Due to time commitments and a busy staff training calendar we have not been able to provide the CPD to staff as yet.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Some staff are watching videos on the PE planning site and feedback has been supportive.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Since doing a CPD session with Elizabeth I have re-written our assessment sheets for the end of a unit of work  and feel confident with monitoring moving forwards.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Hopefully we can keep paying the subscription moving forwards and give the staff their CPD session on how to use the site.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sheets are complete and are to be rolled out at the end of each PE unit next year so that detailed monitoring of assessment in PE can </a:t>
                      </a:r>
                      <a:r>
                        <a:rPr lang="en-US" sz="600">
                          <a:solidFill>
                            <a:schemeClr val="tx1"/>
                          </a:solidFill>
                          <a:latin typeface="Calibri" panose="020F0502020204030204" pitchFamily="34" charset="0"/>
                          <a:cs typeface="Calibri" panose="020F0502020204030204" pitchFamily="34" charset="0"/>
                        </a:rPr>
                        <a:t>take place</a:t>
                      </a:r>
                      <a:r>
                        <a:rPr lang="en-US" sz="600" dirty="0">
                          <a:solidFill>
                            <a:schemeClr val="tx1"/>
                          </a:solidFill>
                          <a:latin typeface="Calibri" panose="020F0502020204030204" pitchFamily="34" charset="0"/>
                          <a:cs typeface="Calibri" panose="020F0502020204030204" pitchFamily="34" charset="0"/>
                        </a:rPr>
                        <a: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£300 per year</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1720532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1368839093"/>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provide top-up swimming lessons for the children not meeting the national curriculum standards in swimming and water safety after the Autumn term of core swimming lessons.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Top-up lessons will be available for any children not meeting the swimming and water safety standards once their term of swimming lessons is complete.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use the PE premium money to meet these extra lesson cost.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a 100% pass rate in our swimming and water safety curriculum requirements.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will be recorded on the swimming teacher’s attainment sheet and kept as a record in the school office.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8549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At the end of Y6 100% of children have met the standards in water rescue and through a range of strokes.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intervention with top-up lessons was not required as they all achieved the standard within the first term. </a:t>
                      </a: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school are committed to meeting the requirements for all children and will continue to offer top-up lessons to children not meeting the requirements.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Swimming assessment reports which are filed in the school office.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467233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graphicFrame>
        <p:nvGraphicFramePr>
          <p:cNvPr id="6" name="Table 5">
            <a:extLst>
              <a:ext uri="{FF2B5EF4-FFF2-40B4-BE49-F238E27FC236}">
                <a16:creationId xmlns:a16="http://schemas.microsoft.com/office/drawing/2014/main" id="{DD385B41-ADB4-4E9D-9F08-E0F6898D3C89}"/>
              </a:ext>
            </a:extLst>
          </p:cNvPr>
          <p:cNvGraphicFramePr>
            <a:graphicFrameLocks noGrp="1"/>
          </p:cNvGraphicFramePr>
          <p:nvPr>
            <p:extLst>
              <p:ext uri="{D42A27DB-BD31-4B8C-83A1-F6EECF244321}">
                <p14:modId xmlns:p14="http://schemas.microsoft.com/office/powerpoint/2010/main" val="3330472725"/>
              </p:ext>
            </p:extLst>
          </p:nvPr>
        </p:nvGraphicFramePr>
        <p:xfrm>
          <a:off x="290839" y="503710"/>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use the Gymnastics apparatus and embed it into our gymnastics and EYFS curriculum.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fix the PE apparatus and then use it within all key stages and lessons, making sure staff know how to set it up and use it correctly.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a 100% of children climbing on the apparatus and developing confidence at heights.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of Gymnastics will be recorded and student voice will allow us to see whether the equipment has been beneficial to learning.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8549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have enjoyed using the new bars. They have been able to develop climbing, hanging and balancing.</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EYFS utilized the equipment during extra climbing sessions and we saw their confidence flourish. </a:t>
                      </a: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sport of Gymnastics is embedded into the PE curriculum and will continue in all key stages.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voice at EYFS showed they really enjoyed the sessions and were very excited to then use the climbing frame during PE also.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a:solidFill>
                            <a:schemeClr val="tx1"/>
                          </a:solidFill>
                          <a:latin typeface="Calibri" panose="020F0502020204030204" pitchFamily="34" charset="0"/>
                          <a:cs typeface="Calibri" panose="020F0502020204030204" pitchFamily="34" charset="0"/>
                        </a:rPr>
                        <a:t>£216</a:t>
                      </a: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1199111965"/>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meters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All children met the standard for the swimming assessment. With 100% pass rate.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in this Y6 cohort can competently swim using the different strokes. 100% pass rate.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are competent in water rescue and safety. 100% pass rate.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3383684613"/>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We engaged in communications with Elizabeth who is the founder of Primary PE Planning. She was able to sign our school up to their PE planning </a:t>
                      </a:r>
                      <a:r>
                        <a:rPr lang="en-US" sz="700" dirty="0" err="1">
                          <a:latin typeface="Calibri" panose="020F0502020204030204" pitchFamily="34" charset="0"/>
                          <a:cs typeface="Calibri" panose="020F0502020204030204" pitchFamily="34" charset="0"/>
                        </a:rPr>
                        <a:t>programme</a:t>
                      </a:r>
                      <a:r>
                        <a:rPr lang="en-US" sz="700" dirty="0">
                          <a:latin typeface="Calibri" panose="020F0502020204030204" pitchFamily="34" charset="0"/>
                          <a:cs typeface="Calibri" panose="020F0502020204030204" pitchFamily="34" charset="0"/>
                        </a:rPr>
                        <a:t> where staff could access resources and video CPD to support teaching.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have been unable to hold a CPD session to staff on how to use the website so not all staff are using the site.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were engaged in 2 hours of high quality PE with one lesson per week being taught by a PE specialist.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had sports leaders and play shed monitors who made sure that active playtimes were regularly taking place.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 wet winter meant that many of the playtimes were indoors leading to less active play.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2737342738"/>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House competitions were run on a half termly basis with children of different ages coming together and working alongside each other in a competitive and friendly environment. </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There were opportunities for Y6 to take on leadership, coaching and officiating roles during these house competitions.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From May onwards to the end of the year saw no inter house competitions take place as one of the PE leads was off with a shoulder injury.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 review of the current long term plan meant that changes were made to some of the sports being delivered to cater for current trends. Children participated in Handball and  with the Paris Olympics being held, we focused on Gymnastics and were able to watch some of the disciplines and try to replicate them.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popular for all the children and having sports running alongside televised competitions was a very successful, engaging children further.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paid into the North Craven cluster sports events and were able to take part in the majority of the events.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Some of the competitions were rained off and the reserve date was not suitable for us to take part. Some of the competitions also clashed with other Federation events.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0" y="-86811"/>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2892087927"/>
              </p:ext>
            </p:extLst>
          </p:nvPr>
        </p:nvGraphicFramePr>
        <p:xfrm>
          <a:off x="294842" y="83863"/>
          <a:ext cx="5530128" cy="3747674"/>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60814">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669404">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6. </a:t>
                      </a:r>
                      <a:r>
                        <a:rPr lang="en-US" sz="700" b="0" dirty="0">
                          <a:effectLst/>
                          <a:latin typeface="Calibri" panose="020F0502020204030204" pitchFamily="34" charset="0"/>
                          <a:cs typeface="Calibri" panose="020F0502020204030204" pitchFamily="34" charset="0"/>
                        </a:rPr>
                        <a:t>Children in KS1 have used new equipment to improve and refine their gross and fine motor skills. </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kern="1200" dirty="0">
                          <a:solidFill>
                            <a:schemeClr val="dk1"/>
                          </a:solidFill>
                          <a:effectLst/>
                          <a:latin typeface="+mn-lt"/>
                          <a:ea typeface="+mn-ea"/>
                          <a:cs typeface="+mn-cs"/>
                        </a:rPr>
                        <a:t>We are aware that children are more adventurous with their outdoor play. They are finding ways of making the new equipment into obstacle courses, agility runs and creative play adventures! They are more engaged and when asked, enjoy playing outside rather than inside</a:t>
                      </a:r>
                      <a:endParaRPr lang="en-US" sz="1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would like to further improve their outside play area to give even more options and opportunities for development.</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538031">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7. W</a:t>
                      </a:r>
                      <a:r>
                        <a:rPr lang="en-US" sz="700" dirty="0">
                          <a:effectLst/>
                          <a:latin typeface="Calibri" panose="020F0502020204030204" pitchFamily="34" charset="0"/>
                          <a:cs typeface="Calibri" panose="020F0502020204030204" pitchFamily="34" charset="0"/>
                        </a:rPr>
                        <a:t>e have, again, been a part of the Craven cluster competitions where we were able to attend the majority of the competitions. </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have had 97% of children at </a:t>
                      </a:r>
                      <a:r>
                        <a:rPr lang="en-US" sz="700" dirty="0" err="1">
                          <a:latin typeface="Calibri" panose="020F0502020204030204" pitchFamily="34" charset="0"/>
                          <a:cs typeface="Calibri" panose="020F0502020204030204" pitchFamily="34" charset="0"/>
                        </a:rPr>
                        <a:t>Giggleswick</a:t>
                      </a:r>
                      <a:r>
                        <a:rPr lang="en-US" sz="700" dirty="0">
                          <a:latin typeface="Calibri" panose="020F0502020204030204" pitchFamily="34" charset="0"/>
                          <a:cs typeface="Calibri" panose="020F0502020204030204" pitchFamily="34" charset="0"/>
                        </a:rPr>
                        <a:t> participating in at least one competition run by the Craven Cluster manager from R through to Y6.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missed one competition due to the weather and could not attend the rearranged fixture.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2086514">
                <a:tc>
                  <a:txBody>
                    <a:bodyPr/>
                    <a:lstStyle/>
                    <a:p>
                      <a:r>
                        <a:rPr lang="en-US" sz="700" b="1" dirty="0">
                          <a:effectLst/>
                          <a:latin typeface="Calibri" panose="020F0502020204030204" pitchFamily="34" charset="0"/>
                          <a:cs typeface="Calibri" panose="020F0502020204030204" pitchFamily="34" charset="0"/>
                        </a:rPr>
                        <a:t>8. </a:t>
                      </a:r>
                      <a:r>
                        <a:rPr lang="en-US" sz="700" kern="1200" dirty="0">
                          <a:solidFill>
                            <a:schemeClr val="dk1"/>
                          </a:solidFill>
                          <a:effectLst/>
                          <a:latin typeface="+mn-lt"/>
                          <a:ea typeface="+mn-ea"/>
                          <a:cs typeface="+mn-cs"/>
                        </a:rPr>
                        <a:t>We have seen an increase the engagement of children in regular activity at play times. We have used student voice to listen to what the children want to do at playtimes in order to meet the Active 60 target. We have purchased equipment that is engaging and long lasting, such as new ropes, hoops, a dart board, stomp rocket and obstacle race games. We would like to further this by introducing Year 2 and 3 playground monitors to make sure all the play equipment is put away safely at the end of the day and this will give these lower age groups a sense of pride and leadership.  </a:t>
                      </a:r>
                      <a:endParaRPr lang="en-GB" sz="7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New equipment through the year helped keep children active and engaged.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Rainy, indoor playtimes make activity less possible due to the small hall space.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927356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2782285325"/>
              </p:ext>
            </p:extLst>
          </p:nvPr>
        </p:nvGraphicFramePr>
        <p:xfrm>
          <a:off x="315269" y="2272972"/>
          <a:ext cx="5530128" cy="210076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meters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To continue to provide high quality swimming opportunities for a full term with Y4/5/6 swimming at the beginning of the academic year. We can then monitor who may not meet the standards and provide top-up sessions throughout the year.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At the end of Y5 90% of children could a range of swim strokes effectively.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At the end of Y5 90% of children could a range of swim strokes effectively.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2214389818"/>
              </p:ext>
            </p:extLst>
          </p:nvPr>
        </p:nvGraphicFramePr>
        <p:xfrm>
          <a:off x="206734" y="684701"/>
          <a:ext cx="5715489" cy="3370224"/>
        </p:xfrm>
        <a:graphic>
          <a:graphicData uri="http://schemas.openxmlformats.org/drawingml/2006/table">
            <a:tbl>
              <a:tblPr firstRow="1" bandRow="1">
                <a:tableStyleId>{5C22544A-7EE6-4342-B048-85BDC9FD1C3A}</a:tableStyleId>
              </a:tblPr>
              <a:tblGrid>
                <a:gridCol w="1326438">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47847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kern="1200" dirty="0">
                          <a:solidFill>
                            <a:schemeClr val="dk1"/>
                          </a:solidFill>
                          <a:effectLst/>
                          <a:latin typeface="+mn-lt"/>
                          <a:ea typeface="+mn-ea"/>
                          <a:cs typeface="+mn-cs"/>
                        </a:rPr>
                        <a:t>To ensure 100% of Y6 can swim competently on leaving in July. </a:t>
                      </a:r>
                      <a:endParaRPr lang="en-GB" sz="7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national standard for swimming and water safety.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swimming standards at Y6</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The swimming teachers provided the assessment document stating that all children were competent in swimming and personal survival.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462273">
                <a:tc>
                  <a:txBody>
                    <a:bodyPr/>
                    <a:lstStyle/>
                    <a:p>
                      <a:r>
                        <a:rPr lang="en-US" sz="600" kern="1200" dirty="0">
                          <a:solidFill>
                            <a:schemeClr val="dk1"/>
                          </a:solidFill>
                          <a:effectLst/>
                          <a:latin typeface="+mn-lt"/>
                          <a:ea typeface="+mn-ea"/>
                          <a:cs typeface="+mn-cs"/>
                        </a:rPr>
                        <a:t>To enhance the PE curriculum through OAA experiences.</a:t>
                      </a:r>
                      <a:endParaRPr lang="en-GB" sz="600" kern="1200" dirty="0">
                        <a:solidFill>
                          <a:schemeClr val="dk1"/>
                        </a:solidFill>
                        <a:effectLst/>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give new and exciting challenges to create resilience and determination in our local area.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100% of all children in KS2 tool part in an OAA day during the academic year.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621253">
                <a:tc>
                  <a:txBody>
                    <a:bodyPr/>
                    <a:lstStyle/>
                    <a:p>
                      <a:r>
                        <a:rPr lang="en-US" sz="600" kern="1200" dirty="0">
                          <a:solidFill>
                            <a:schemeClr val="dk1"/>
                          </a:solidFill>
                          <a:effectLst/>
                          <a:latin typeface="+mn-lt"/>
                          <a:ea typeface="+mn-ea"/>
                          <a:cs typeface="+mn-cs"/>
                        </a:rPr>
                        <a:t> Ensure active playtimes to meet the 60 minute expectations.</a:t>
                      </a:r>
                      <a:endParaRPr lang="en-GB" sz="600" kern="1200" dirty="0">
                        <a:solidFill>
                          <a:schemeClr val="dk1"/>
                        </a:solidFill>
                        <a:effectLst/>
                        <a:latin typeface="+mn-lt"/>
                        <a:ea typeface="+mn-ea"/>
                        <a:cs typeface="+mn-cs"/>
                      </a:endParaRPr>
                    </a:p>
                    <a:p>
                      <a:r>
                        <a:rPr lang="en-US" sz="900" kern="1200" dirty="0">
                          <a:solidFill>
                            <a:schemeClr val="dk1"/>
                          </a:solidFill>
                          <a:effectLst/>
                          <a:latin typeface="+mn-lt"/>
                          <a:ea typeface="+mn-ea"/>
                          <a:cs typeface="+mn-cs"/>
                        </a:rPr>
                        <a:t>  </a:t>
                      </a:r>
                      <a:endParaRPr lang="en-GB" sz="9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national standard of 60 active minutes per day.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Use of play leaders to increase the range of sports on offer.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Playtime staff had noted an increased number of children involved in active playtimes.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voice gave feedback that they enjoyed going in the side yard as a class and playing a sport together away from the other two classes.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r>
                        <a:rPr lang="en-US" sz="600" kern="1200" dirty="0">
                          <a:solidFill>
                            <a:schemeClr val="dk1"/>
                          </a:solidFill>
                          <a:effectLst/>
                          <a:latin typeface="+mn-lt"/>
                          <a:ea typeface="+mn-ea"/>
                          <a:cs typeface="+mn-cs"/>
                        </a:rPr>
                        <a:t>Introducing Sports leaders to run lunch time sports clubs for children. </a:t>
                      </a:r>
                      <a:endParaRPr lang="en-GB" sz="6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increase the amount of children being given the opportunity to take part in the active 60. To also give the playground leaders the opportunity to </a:t>
                      </a:r>
                      <a:r>
                        <a:rPr lang="en-US" sz="600" dirty="0" err="1">
                          <a:latin typeface="Calibri" panose="020F0502020204030204" pitchFamily="34" charset="0"/>
                          <a:cs typeface="Calibri" panose="020F0502020204030204" pitchFamily="34" charset="0"/>
                        </a:rPr>
                        <a:t>organise</a:t>
                      </a:r>
                      <a:r>
                        <a:rPr lang="en-US" sz="600" dirty="0">
                          <a:latin typeface="Calibri" panose="020F0502020204030204" pitchFamily="34" charset="0"/>
                          <a:cs typeface="Calibri" panose="020F0502020204030204" pitchFamily="34" charset="0"/>
                        </a:rPr>
                        <a:t> and carry out activities.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Playtime staff noted an increase in children leading activities and being physically active during play times. They also noted the fantastic leadership skills of the older children.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2089163397"/>
              </p:ext>
            </p:extLst>
          </p:nvPr>
        </p:nvGraphicFramePr>
        <p:xfrm>
          <a:off x="197588" y="226711"/>
          <a:ext cx="5724635" cy="4086076"/>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kern="1200" dirty="0">
                          <a:solidFill>
                            <a:schemeClr val="dk1"/>
                          </a:solidFill>
                          <a:effectLst/>
                          <a:latin typeface="+mn-lt"/>
                          <a:ea typeface="+mn-ea"/>
                          <a:cs typeface="+mn-cs"/>
                        </a:rPr>
                        <a:t>To enhance the provision at KS1 to develop gross motor learning through active play. </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By supporting the development of gross motor skills at KS1 they are being given the basic fundamentals to improve the basics needed in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The equipment has allowed children to further develop their balancing, jumping, hopping, running and co-ordination skills.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3050298"/>
                  </a:ext>
                </a:extLst>
              </a:tr>
              <a:tr h="465432">
                <a:tc>
                  <a:txBody>
                    <a:bodyPr/>
                    <a:lstStyle/>
                    <a:p>
                      <a:r>
                        <a:rPr lang="en-US" sz="600" kern="1200" dirty="0">
                          <a:solidFill>
                            <a:schemeClr val="dk1"/>
                          </a:solidFill>
                          <a:effectLst/>
                          <a:latin typeface="+mn-lt"/>
                          <a:ea typeface="+mn-ea"/>
                          <a:cs typeface="+mn-cs"/>
                        </a:rPr>
                        <a:t>To enhance staff competence and confidence through CPD.</a:t>
                      </a:r>
                      <a:endParaRPr lang="en-GB" sz="600" kern="1200" dirty="0">
                        <a:solidFill>
                          <a:schemeClr val="dk1"/>
                        </a:solidFill>
                        <a:effectLst/>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make sure all children are receiving two hours of high quality PE each week.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confidence, knowledge and skills of all staff in teaching PE and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Staff have not fully received their CPD due to time limitations during staff training. This is still to be fully implemented.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increase the amount of competitive sports taking place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So that all children get the opportunity to take part in competition throughout the year in a range of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Craven cluster competitions record</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House competitions record on the excel spreadsheet.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0611160"/>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Use of facilities for core PE lessons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maintain high quality PE lessons throughout the winter months.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Use of the sports hall and Astro turf to deliver certain sports. </a:t>
                      </a:r>
                      <a:r>
                        <a:rPr lang="en-US" sz="600" dirty="0" err="1">
                          <a:latin typeface="Calibri" panose="020F0502020204030204" pitchFamily="34" charset="0"/>
                          <a:cs typeface="Calibri" panose="020F0502020204030204" pitchFamily="34" charset="0"/>
                        </a:rPr>
                        <a:t>Eg</a:t>
                      </a:r>
                      <a:r>
                        <a:rPr lang="en-US" sz="600" dirty="0">
                          <a:latin typeface="Calibri" panose="020F0502020204030204" pitchFamily="34" charset="0"/>
                          <a:cs typeface="Calibri" panose="020F0502020204030204" pitchFamily="34" charset="0"/>
                        </a:rPr>
                        <a:t>; Astro for Hockey.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988312"/>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Use of experienced coaches during OAA sessions and staff CPD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make sure each child is getting access to high quality OAA experiences and cricket coaching.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confidence, knowledge and skills of all staff in teaching PE and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OAA led by Olly Roberts and his highly qualified outdoor education team.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Cricket coach from Settle C.C.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7993013"/>
                  </a:ext>
                </a:extLst>
              </a:tr>
            </a:tbl>
          </a:graphicData>
        </a:graphic>
      </p:graphicFrame>
    </p:spTree>
    <p:extLst>
      <p:ext uri="{BB962C8B-B14F-4D97-AF65-F5344CB8AC3E}">
        <p14:creationId xmlns:p14="http://schemas.microsoft.com/office/powerpoint/2010/main" val="19498501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4701</TotalTime>
  <Words>6038</Words>
  <Application>Microsoft Office PowerPoint</Application>
  <PresentationFormat>Custom</PresentationFormat>
  <Paragraphs>619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Rock</dc:creator>
  <cp:lastModifiedBy>Becky Mercer</cp:lastModifiedBy>
  <cp:revision>97</cp:revision>
  <dcterms:created xsi:type="dcterms:W3CDTF">2025-10-08T18:09:30Z</dcterms:created>
  <dcterms:modified xsi:type="dcterms:W3CDTF">2026-07-10T13:25:41Z</dcterms:modified>
</cp:coreProperties>
</file>